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874" r:id="rId1"/>
  </p:sldMasterIdLst>
  <p:notesMasterIdLst>
    <p:notesMasterId r:id="rId20"/>
  </p:notesMasterIdLst>
  <p:sldIdLst>
    <p:sldId id="256" r:id="rId2"/>
    <p:sldId id="257" r:id="rId3"/>
    <p:sldId id="271" r:id="rId4"/>
    <p:sldId id="259" r:id="rId5"/>
    <p:sldId id="260" r:id="rId6"/>
    <p:sldId id="272" r:id="rId7"/>
    <p:sldId id="262" r:id="rId8"/>
    <p:sldId id="263" r:id="rId9"/>
    <p:sldId id="264" r:id="rId10"/>
    <p:sldId id="265" r:id="rId11"/>
    <p:sldId id="273" r:id="rId12"/>
    <p:sldId id="274" r:id="rId13"/>
    <p:sldId id="275" r:id="rId14"/>
    <p:sldId id="276" r:id="rId15"/>
    <p:sldId id="277" r:id="rId16"/>
    <p:sldId id="269" r:id="rId17"/>
    <p:sldId id="278" r:id="rId18"/>
    <p:sldId id="258" r:id="rId19"/>
  </p:sldIdLst>
  <p:sldSz cx="12192000" cy="6858000"/>
  <p:notesSz cx="7053263" cy="93726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9" autoAdjust="0"/>
    <p:restoredTop sz="94660"/>
  </p:normalViewPr>
  <p:slideViewPr>
    <p:cSldViewPr>
      <p:cViewPr varScale="1">
        <p:scale>
          <a:sx n="85" d="100"/>
          <a:sy n="85" d="100"/>
        </p:scale>
        <p:origin x="590" y="62"/>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svg>
</file>

<file path=ppt/media/image11.png>
</file>

<file path=ppt/media/image12.svg>
</file>

<file path=ppt/media/image13.jpg>
</file>

<file path=ppt/media/image14.png>
</file>

<file path=ppt/media/image15.png>
</file>

<file path=ppt/media/image16.jpeg>
</file>

<file path=ppt/media/image4.png>
</file>

<file path=ppt/media/image5.jpeg>
</file>

<file path=ppt/media/image6.jp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490" name="Rectangle 2"/>
          <p:cNvSpPr>
            <a:spLocks noGrp="1" noChangeArrowheads="1"/>
          </p:cNvSpPr>
          <p:nvPr>
            <p:ph type="hdr" sz="quarter"/>
          </p:nvPr>
        </p:nvSpPr>
        <p:spPr bwMode="auto">
          <a:xfrm>
            <a:off x="0" y="0"/>
            <a:ext cx="3055938" cy="46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854" tIns="46927" rIns="93854" bIns="46927" numCol="1" anchor="t" anchorCtr="0" compatLnSpc="1">
            <a:prstTxWarp prst="textNoShape">
              <a:avLst/>
            </a:prstTxWarp>
          </a:bodyPr>
          <a:lstStyle>
            <a:lvl1pPr>
              <a:defRPr sz="1200" b="0"/>
            </a:lvl1pPr>
          </a:lstStyle>
          <a:p>
            <a:pPr>
              <a:defRPr/>
            </a:pPr>
            <a:endParaRPr lang="en-US"/>
          </a:p>
        </p:txBody>
      </p:sp>
      <p:sp>
        <p:nvSpPr>
          <p:cNvPr id="63491" name="Rectangle 3"/>
          <p:cNvSpPr>
            <a:spLocks noGrp="1" noChangeArrowheads="1"/>
          </p:cNvSpPr>
          <p:nvPr>
            <p:ph type="dt" idx="1"/>
          </p:nvPr>
        </p:nvSpPr>
        <p:spPr bwMode="auto">
          <a:xfrm>
            <a:off x="3995738" y="0"/>
            <a:ext cx="3055937" cy="46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854" tIns="46927" rIns="93854" bIns="46927" numCol="1" anchor="t" anchorCtr="0" compatLnSpc="1">
            <a:prstTxWarp prst="textNoShape">
              <a:avLst/>
            </a:prstTxWarp>
          </a:bodyPr>
          <a:lstStyle>
            <a:lvl1pPr algn="r">
              <a:defRPr sz="1200" b="0"/>
            </a:lvl1pPr>
          </a:lstStyle>
          <a:p>
            <a:pPr>
              <a:defRPr/>
            </a:pPr>
            <a:endParaRPr lang="en-US"/>
          </a:p>
        </p:txBody>
      </p:sp>
      <p:sp>
        <p:nvSpPr>
          <p:cNvPr id="75780" name="Rectangle 4"/>
          <p:cNvSpPr>
            <a:spLocks noGrp="1" noRot="1" noChangeAspect="1" noChangeArrowheads="1" noTextEdit="1"/>
          </p:cNvSpPr>
          <p:nvPr>
            <p:ph type="sldImg" idx="2"/>
          </p:nvPr>
        </p:nvSpPr>
        <p:spPr bwMode="auto">
          <a:xfrm>
            <a:off x="403225" y="703263"/>
            <a:ext cx="6248400" cy="3514725"/>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63493" name="Rectangle 5"/>
          <p:cNvSpPr>
            <a:spLocks noGrp="1" noChangeArrowheads="1"/>
          </p:cNvSpPr>
          <p:nvPr>
            <p:ph type="body" sz="quarter" idx="3"/>
          </p:nvPr>
        </p:nvSpPr>
        <p:spPr bwMode="auto">
          <a:xfrm>
            <a:off x="704850" y="4451350"/>
            <a:ext cx="5643563" cy="4217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854" tIns="46927" rIns="93854" bIns="46927"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3494" name="Rectangle 6"/>
          <p:cNvSpPr>
            <a:spLocks noGrp="1" noChangeArrowheads="1"/>
          </p:cNvSpPr>
          <p:nvPr>
            <p:ph type="ftr" sz="quarter" idx="4"/>
          </p:nvPr>
        </p:nvSpPr>
        <p:spPr bwMode="auto">
          <a:xfrm>
            <a:off x="0" y="8902700"/>
            <a:ext cx="3055938" cy="46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854" tIns="46927" rIns="93854" bIns="46927" numCol="1" anchor="b" anchorCtr="0" compatLnSpc="1">
            <a:prstTxWarp prst="textNoShape">
              <a:avLst/>
            </a:prstTxWarp>
          </a:bodyPr>
          <a:lstStyle>
            <a:lvl1pPr>
              <a:defRPr sz="1200" b="0"/>
            </a:lvl1pPr>
          </a:lstStyle>
          <a:p>
            <a:pPr>
              <a:defRPr/>
            </a:pPr>
            <a:endParaRPr lang="en-US"/>
          </a:p>
        </p:txBody>
      </p:sp>
      <p:sp>
        <p:nvSpPr>
          <p:cNvPr id="63495" name="Rectangle 7"/>
          <p:cNvSpPr>
            <a:spLocks noGrp="1" noChangeArrowheads="1"/>
          </p:cNvSpPr>
          <p:nvPr>
            <p:ph type="sldNum" sz="quarter" idx="5"/>
          </p:nvPr>
        </p:nvSpPr>
        <p:spPr bwMode="auto">
          <a:xfrm>
            <a:off x="3995738" y="8902700"/>
            <a:ext cx="3055937" cy="4683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3854" tIns="46927" rIns="93854" bIns="46927" numCol="1" anchor="b" anchorCtr="0" compatLnSpc="1">
            <a:prstTxWarp prst="textNoShape">
              <a:avLst/>
            </a:prstTxWarp>
          </a:bodyPr>
          <a:lstStyle>
            <a:lvl1pPr algn="r">
              <a:defRPr sz="1200" b="0"/>
            </a:lvl1pPr>
          </a:lstStyle>
          <a:p>
            <a:fld id="{5FFE27DE-142D-4443-9119-5D0CF204A130}" type="slidenum">
              <a:rPr lang="en-US" altLang="en-US"/>
              <a:pPr/>
              <a:t>‹#›</a:t>
            </a:fld>
            <a:endParaRPr lang="en-US" altLang="en-US"/>
          </a:p>
        </p:txBody>
      </p:sp>
    </p:spTree>
    <p:extLst>
      <p:ext uri="{BB962C8B-B14F-4D97-AF65-F5344CB8AC3E}">
        <p14:creationId xmlns:p14="http://schemas.microsoft.com/office/powerpoint/2010/main" val="43424689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34" charset="0"/>
        <a:ea typeface="+mn-ea"/>
        <a:cs typeface="Arial" pitchFamily="34" charset="0"/>
      </a:defRPr>
    </a:lvl1pPr>
    <a:lvl2pPr marL="457200" algn="l" rtl="0" eaLnBrk="0" fontAlgn="base" hangingPunct="0">
      <a:spcBef>
        <a:spcPct val="30000"/>
      </a:spcBef>
      <a:spcAft>
        <a:spcPct val="0"/>
      </a:spcAft>
      <a:defRPr sz="1200" kern="1200">
        <a:solidFill>
          <a:schemeClr val="tx1"/>
        </a:solidFill>
        <a:latin typeface="Arial" pitchFamily="34" charset="0"/>
        <a:ea typeface="+mn-ea"/>
        <a:cs typeface="Arial" pitchFamily="34" charset="0"/>
      </a:defRPr>
    </a:lvl2pPr>
    <a:lvl3pPr marL="914400" algn="l" rtl="0" eaLnBrk="0" fontAlgn="base" hangingPunct="0">
      <a:spcBef>
        <a:spcPct val="30000"/>
      </a:spcBef>
      <a:spcAft>
        <a:spcPct val="0"/>
      </a:spcAft>
      <a:defRPr sz="1200" kern="1200">
        <a:solidFill>
          <a:schemeClr val="tx1"/>
        </a:solidFill>
        <a:latin typeface="Arial" pitchFamily="34" charset="0"/>
        <a:ea typeface="+mn-ea"/>
        <a:cs typeface="Arial" pitchFamily="34" charset="0"/>
      </a:defRPr>
    </a:lvl3pPr>
    <a:lvl4pPr marL="1371600" algn="l" rtl="0" eaLnBrk="0" fontAlgn="base" hangingPunct="0">
      <a:spcBef>
        <a:spcPct val="30000"/>
      </a:spcBef>
      <a:spcAft>
        <a:spcPct val="0"/>
      </a:spcAft>
      <a:defRPr sz="1200" kern="1200">
        <a:solidFill>
          <a:schemeClr val="tx1"/>
        </a:solidFill>
        <a:latin typeface="Arial" pitchFamily="34" charset="0"/>
        <a:ea typeface="+mn-ea"/>
        <a:cs typeface="Arial" pitchFamily="34" charset="0"/>
      </a:defRPr>
    </a:lvl4pPr>
    <a:lvl5pPr marL="1828800" algn="l" rtl="0" eaLnBrk="0" fontAlgn="base" hangingPunct="0">
      <a:spcBef>
        <a:spcPct val="30000"/>
      </a:spcBef>
      <a:spcAft>
        <a:spcPct val="0"/>
      </a:spcAft>
      <a:defRPr sz="1200" kern="1200">
        <a:solidFill>
          <a:schemeClr val="tx1"/>
        </a:solidFill>
        <a:latin typeface="Arial" pitchFamily="34" charset="0"/>
        <a:ea typeface="+mn-ea"/>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37094b7bd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37094b7bd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4225a6013d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14225a6013d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422aa698d1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422aa698d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a:defRPr/>
            </a:pPr>
            <a:fld id="{8747F057-FFF7-4742-BA7C-3A753E68B5B0}" type="datetime1">
              <a:rPr lang="en-IN" smtClean="0"/>
              <a:t>12-10-2023</a:t>
            </a:fld>
            <a:endParaRPr lang="en-US"/>
          </a:p>
        </p:txBody>
      </p:sp>
      <p:sp>
        <p:nvSpPr>
          <p:cNvPr id="5" name="Footer Placeholder 4"/>
          <p:cNvSpPr>
            <a:spLocks noGrp="1"/>
          </p:cNvSpPr>
          <p:nvPr>
            <p:ph type="ftr" sz="quarter" idx="11"/>
          </p:nvPr>
        </p:nvSpPr>
        <p:spPr/>
        <p:txBody>
          <a:bodyPr/>
          <a:lstStyle/>
          <a:p>
            <a:pPr>
              <a:defRPr/>
            </a:pPr>
            <a:r>
              <a:rPr lang="en-US"/>
              <a:t>Dept. of E &amp; CE, DSCE</a:t>
            </a:r>
          </a:p>
        </p:txBody>
      </p:sp>
      <p:sp>
        <p:nvSpPr>
          <p:cNvPr id="6" name="Slide Number Placeholder 5"/>
          <p:cNvSpPr>
            <a:spLocks noGrp="1"/>
          </p:cNvSpPr>
          <p:nvPr>
            <p:ph type="sldNum" sz="quarter" idx="12"/>
          </p:nvPr>
        </p:nvSpPr>
        <p:spPr/>
        <p:txBody>
          <a:bodyPr/>
          <a:lstStyle/>
          <a:p>
            <a:fld id="{B9927487-EC64-49D6-9AFB-D5683ABD5B2C}" type="slidenum">
              <a:rPr lang="en-US" altLang="en-US" smtClean="0"/>
              <a:pPr/>
              <a:t>‹#›</a:t>
            </a:fld>
            <a:endParaRPr lang="en-US" altLang="en-US"/>
          </a:p>
        </p:txBody>
      </p:sp>
    </p:spTree>
    <p:extLst>
      <p:ext uri="{BB962C8B-B14F-4D97-AF65-F5344CB8AC3E}">
        <p14:creationId xmlns:p14="http://schemas.microsoft.com/office/powerpoint/2010/main" val="140117080"/>
      </p:ext>
    </p:extLst>
  </p:cSld>
  <p:clrMapOvr>
    <a:masterClrMapping/>
  </p:clrMapOvr>
  <p:extLst>
    <p:ext uri="{DCECCB84-F9BA-43D5-87BE-67443E8EF086}">
      <p15:sldGuideLst xmlns:p15="http://schemas.microsoft.com/office/powerpoint/2012/main">
        <p15:guide id="1" orient="horz" pos="4056"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fld id="{B2450E37-7683-4F80-9B90-506F31B05624}" type="datetime1">
              <a:rPr lang="en-IN" smtClean="0"/>
              <a:t>12-10-2023</a:t>
            </a:fld>
            <a:endParaRPr lang="en-US"/>
          </a:p>
        </p:txBody>
      </p:sp>
      <p:sp>
        <p:nvSpPr>
          <p:cNvPr id="5" name="Footer Placeholder 4"/>
          <p:cNvSpPr>
            <a:spLocks noGrp="1"/>
          </p:cNvSpPr>
          <p:nvPr>
            <p:ph type="ftr" sz="quarter" idx="11"/>
          </p:nvPr>
        </p:nvSpPr>
        <p:spPr/>
        <p:txBody>
          <a:bodyPr/>
          <a:lstStyle/>
          <a:p>
            <a:pPr>
              <a:defRPr/>
            </a:pPr>
            <a:r>
              <a:rPr lang="en-US"/>
              <a:t>Dept. of E &amp; CE, DSCE</a:t>
            </a:r>
          </a:p>
        </p:txBody>
      </p:sp>
      <p:sp>
        <p:nvSpPr>
          <p:cNvPr id="6" name="Slide Number Placeholder 5"/>
          <p:cNvSpPr>
            <a:spLocks noGrp="1"/>
          </p:cNvSpPr>
          <p:nvPr>
            <p:ph type="sldNum" sz="quarter" idx="12"/>
          </p:nvPr>
        </p:nvSpPr>
        <p:spPr/>
        <p:txBody>
          <a:bodyPr/>
          <a:lstStyle/>
          <a:p>
            <a:fld id="{7A4BB41D-5D21-4E88-96FB-75504A47417B}" type="slidenum">
              <a:rPr lang="en-US" altLang="en-US" smtClean="0"/>
              <a:pPr/>
              <a:t>‹#›</a:t>
            </a:fld>
            <a:endParaRPr lang="en-US" altLang="en-US"/>
          </a:p>
        </p:txBody>
      </p:sp>
    </p:spTree>
    <p:extLst>
      <p:ext uri="{BB962C8B-B14F-4D97-AF65-F5344CB8AC3E}">
        <p14:creationId xmlns:p14="http://schemas.microsoft.com/office/powerpoint/2010/main" val="575855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fld id="{7973D6DC-A105-4773-BED4-72D54AAB481E}" type="datetime1">
              <a:rPr lang="en-IN" smtClean="0"/>
              <a:t>12-10-2023</a:t>
            </a:fld>
            <a:endParaRPr lang="en-US"/>
          </a:p>
        </p:txBody>
      </p:sp>
      <p:sp>
        <p:nvSpPr>
          <p:cNvPr id="5" name="Footer Placeholder 4"/>
          <p:cNvSpPr>
            <a:spLocks noGrp="1"/>
          </p:cNvSpPr>
          <p:nvPr>
            <p:ph type="ftr" sz="quarter" idx="11"/>
          </p:nvPr>
        </p:nvSpPr>
        <p:spPr/>
        <p:txBody>
          <a:bodyPr/>
          <a:lstStyle/>
          <a:p>
            <a:pPr>
              <a:defRPr/>
            </a:pPr>
            <a:r>
              <a:rPr lang="en-US"/>
              <a:t>Dept. of E &amp; CE, DSCE</a:t>
            </a:r>
          </a:p>
        </p:txBody>
      </p:sp>
      <p:sp>
        <p:nvSpPr>
          <p:cNvPr id="6" name="Slide Number Placeholder 5"/>
          <p:cNvSpPr>
            <a:spLocks noGrp="1"/>
          </p:cNvSpPr>
          <p:nvPr>
            <p:ph type="sldNum" sz="quarter" idx="12"/>
          </p:nvPr>
        </p:nvSpPr>
        <p:spPr/>
        <p:txBody>
          <a:bodyPr/>
          <a:lstStyle/>
          <a:p>
            <a:fld id="{C0891531-8353-4BFD-9600-3D8BB5356655}" type="slidenum">
              <a:rPr lang="en-US" altLang="en-US" smtClean="0"/>
              <a:pPr/>
              <a:t>‹#›</a:t>
            </a:fld>
            <a:endParaRPr lang="en-US" altLang="en-US"/>
          </a:p>
        </p:txBody>
      </p:sp>
    </p:spTree>
    <p:extLst>
      <p:ext uri="{BB962C8B-B14F-4D97-AF65-F5344CB8AC3E}">
        <p14:creationId xmlns:p14="http://schemas.microsoft.com/office/powerpoint/2010/main" val="1315226478"/>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0"/>
        <p:cNvGrpSpPr/>
        <p:nvPr/>
      </p:nvGrpSpPr>
      <p:grpSpPr>
        <a:xfrm>
          <a:off x="0" y="0"/>
          <a:ext cx="0" cy="0"/>
          <a:chOff x="0" y="0"/>
          <a:chExt cx="0" cy="0"/>
        </a:xfrm>
      </p:grpSpPr>
      <p:sp>
        <p:nvSpPr>
          <p:cNvPr id="51" name="Google Shape;51;p13"/>
          <p:cNvSpPr>
            <a:spLocks noGrp="1"/>
          </p:cNvSpPr>
          <p:nvPr>
            <p:ph type="pic" idx="2"/>
          </p:nvPr>
        </p:nvSpPr>
        <p:spPr>
          <a:xfrm>
            <a:off x="8123333" y="-167"/>
            <a:ext cx="4066400" cy="6858000"/>
          </a:xfrm>
          <a:prstGeom prst="rect">
            <a:avLst/>
          </a:prstGeom>
          <a:noFill/>
          <a:ln>
            <a:noFill/>
          </a:ln>
        </p:spPr>
      </p:sp>
      <p:sp>
        <p:nvSpPr>
          <p:cNvPr id="52" name="Google Shape;52;p13"/>
          <p:cNvSpPr txBox="1">
            <a:spLocks noGrp="1"/>
          </p:cNvSpPr>
          <p:nvPr>
            <p:ph type="title" hasCustomPrompt="1"/>
          </p:nvPr>
        </p:nvSpPr>
        <p:spPr>
          <a:xfrm>
            <a:off x="960000" y="1680668"/>
            <a:ext cx="1700400" cy="763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3" name="Google Shape;53;p13"/>
          <p:cNvSpPr txBox="1">
            <a:spLocks noGrp="1"/>
          </p:cNvSpPr>
          <p:nvPr>
            <p:ph type="subTitle" idx="1"/>
          </p:nvPr>
        </p:nvSpPr>
        <p:spPr>
          <a:xfrm>
            <a:off x="960000" y="3083963"/>
            <a:ext cx="3115200" cy="763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4" name="Google Shape;54;p13"/>
          <p:cNvSpPr txBox="1">
            <a:spLocks noGrp="1"/>
          </p:cNvSpPr>
          <p:nvPr>
            <p:ph type="title" idx="3" hasCustomPrompt="1"/>
          </p:nvPr>
        </p:nvSpPr>
        <p:spPr>
          <a:xfrm>
            <a:off x="4538400" y="1680668"/>
            <a:ext cx="1700400" cy="7636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5" name="Google Shape;55;p13"/>
          <p:cNvSpPr txBox="1">
            <a:spLocks noGrp="1"/>
          </p:cNvSpPr>
          <p:nvPr>
            <p:ph type="subTitle" idx="4"/>
          </p:nvPr>
        </p:nvSpPr>
        <p:spPr>
          <a:xfrm>
            <a:off x="4538400" y="3083963"/>
            <a:ext cx="3115200" cy="763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6" name="Google Shape;56;p13"/>
          <p:cNvSpPr txBox="1">
            <a:spLocks noGrp="1"/>
          </p:cNvSpPr>
          <p:nvPr>
            <p:ph type="title" idx="5" hasCustomPrompt="1"/>
          </p:nvPr>
        </p:nvSpPr>
        <p:spPr>
          <a:xfrm>
            <a:off x="960000" y="3968233"/>
            <a:ext cx="17004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7" name="Google Shape;57;p13"/>
          <p:cNvSpPr txBox="1">
            <a:spLocks noGrp="1"/>
          </p:cNvSpPr>
          <p:nvPr>
            <p:ph type="subTitle" idx="6"/>
          </p:nvPr>
        </p:nvSpPr>
        <p:spPr>
          <a:xfrm>
            <a:off x="960000" y="5381065"/>
            <a:ext cx="3115200" cy="763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8" name="Google Shape;58;p13"/>
          <p:cNvSpPr txBox="1">
            <a:spLocks noGrp="1"/>
          </p:cNvSpPr>
          <p:nvPr>
            <p:ph type="title" idx="7" hasCustomPrompt="1"/>
          </p:nvPr>
        </p:nvSpPr>
        <p:spPr>
          <a:xfrm>
            <a:off x="4538400" y="3968233"/>
            <a:ext cx="1700400" cy="763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4000"/>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9" name="Google Shape;59;p13"/>
          <p:cNvSpPr txBox="1">
            <a:spLocks noGrp="1"/>
          </p:cNvSpPr>
          <p:nvPr>
            <p:ph type="subTitle" idx="8"/>
          </p:nvPr>
        </p:nvSpPr>
        <p:spPr>
          <a:xfrm>
            <a:off x="4538400" y="5381065"/>
            <a:ext cx="3115200" cy="763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0" name="Google Shape;60;p13"/>
          <p:cNvSpPr txBox="1">
            <a:spLocks noGrp="1"/>
          </p:cNvSpPr>
          <p:nvPr>
            <p:ph type="title" idx="9"/>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1" name="Google Shape;61;p13"/>
          <p:cNvSpPr txBox="1">
            <a:spLocks noGrp="1"/>
          </p:cNvSpPr>
          <p:nvPr>
            <p:ph type="subTitle" idx="13"/>
          </p:nvPr>
        </p:nvSpPr>
        <p:spPr>
          <a:xfrm>
            <a:off x="953467" y="2440833"/>
            <a:ext cx="3115200" cy="646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Maven Pro SemiBold"/>
                <a:ea typeface="Maven Pro SemiBold"/>
                <a:cs typeface="Maven Pro SemiBold"/>
                <a:sym typeface="Maven Pro SemiBold"/>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endParaRPr/>
          </a:p>
        </p:txBody>
      </p:sp>
      <p:sp>
        <p:nvSpPr>
          <p:cNvPr id="62" name="Google Shape;62;p13"/>
          <p:cNvSpPr txBox="1">
            <a:spLocks noGrp="1"/>
          </p:cNvSpPr>
          <p:nvPr>
            <p:ph type="subTitle" idx="14"/>
          </p:nvPr>
        </p:nvSpPr>
        <p:spPr>
          <a:xfrm>
            <a:off x="4538400" y="2440833"/>
            <a:ext cx="3115200" cy="646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Maven Pro SemiBold"/>
                <a:ea typeface="Maven Pro SemiBold"/>
                <a:cs typeface="Maven Pro SemiBold"/>
                <a:sym typeface="Maven Pro SemiBold"/>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endParaRPr/>
          </a:p>
        </p:txBody>
      </p:sp>
      <p:sp>
        <p:nvSpPr>
          <p:cNvPr id="63" name="Google Shape;63;p13"/>
          <p:cNvSpPr txBox="1">
            <a:spLocks noGrp="1"/>
          </p:cNvSpPr>
          <p:nvPr>
            <p:ph type="subTitle" idx="15"/>
          </p:nvPr>
        </p:nvSpPr>
        <p:spPr>
          <a:xfrm>
            <a:off x="953467" y="4731867"/>
            <a:ext cx="3115200" cy="646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Maven Pro SemiBold"/>
                <a:ea typeface="Maven Pro SemiBold"/>
                <a:cs typeface="Maven Pro SemiBold"/>
                <a:sym typeface="Maven Pro SemiBold"/>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endParaRPr/>
          </a:p>
        </p:txBody>
      </p:sp>
      <p:sp>
        <p:nvSpPr>
          <p:cNvPr id="64" name="Google Shape;64;p13"/>
          <p:cNvSpPr txBox="1">
            <a:spLocks noGrp="1"/>
          </p:cNvSpPr>
          <p:nvPr>
            <p:ph type="subTitle" idx="16"/>
          </p:nvPr>
        </p:nvSpPr>
        <p:spPr>
          <a:xfrm>
            <a:off x="4538400" y="4731867"/>
            <a:ext cx="3115200" cy="646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Maven Pro SemiBold"/>
                <a:ea typeface="Maven Pro SemiBold"/>
                <a:cs typeface="Maven Pro SemiBold"/>
                <a:sym typeface="Maven Pro SemiBold"/>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250422789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8"/>
        <p:cNvGrpSpPr/>
        <p:nvPr/>
      </p:nvGrpSpPr>
      <p:grpSpPr>
        <a:xfrm>
          <a:off x="0" y="0"/>
          <a:ext cx="0" cy="0"/>
          <a:chOff x="0" y="0"/>
          <a:chExt cx="0" cy="0"/>
        </a:xfrm>
      </p:grpSpPr>
      <p:sp>
        <p:nvSpPr>
          <p:cNvPr id="39" name="Google Shape;39;p9"/>
          <p:cNvSpPr txBox="1">
            <a:spLocks noGrp="1"/>
          </p:cNvSpPr>
          <p:nvPr>
            <p:ph type="title"/>
          </p:nvPr>
        </p:nvSpPr>
        <p:spPr>
          <a:xfrm>
            <a:off x="960000" y="624767"/>
            <a:ext cx="10272000" cy="9876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sz="4667"/>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endParaRPr/>
          </a:p>
        </p:txBody>
      </p:sp>
      <p:sp>
        <p:nvSpPr>
          <p:cNvPr id="40" name="Google Shape;40;p9"/>
          <p:cNvSpPr txBox="1">
            <a:spLocks noGrp="1"/>
          </p:cNvSpPr>
          <p:nvPr>
            <p:ph type="subTitle" idx="1"/>
          </p:nvPr>
        </p:nvSpPr>
        <p:spPr>
          <a:xfrm>
            <a:off x="960000" y="1612300"/>
            <a:ext cx="8259600" cy="120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2133">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2133"/>
              </a:spcBef>
              <a:spcAft>
                <a:spcPts val="0"/>
              </a:spcAft>
              <a:buSzPts val="1400"/>
              <a:buNone/>
              <a:defRPr/>
            </a:lvl3pPr>
            <a:lvl4pPr lvl="3" algn="ctr" rtl="0">
              <a:lnSpc>
                <a:spcPct val="100000"/>
              </a:lnSpc>
              <a:spcBef>
                <a:spcPts val="2133"/>
              </a:spcBef>
              <a:spcAft>
                <a:spcPts val="0"/>
              </a:spcAft>
              <a:buSzPts val="1400"/>
              <a:buNone/>
              <a:defRPr/>
            </a:lvl4pPr>
            <a:lvl5pPr lvl="4" algn="ctr" rtl="0">
              <a:lnSpc>
                <a:spcPct val="100000"/>
              </a:lnSpc>
              <a:spcBef>
                <a:spcPts val="2133"/>
              </a:spcBef>
              <a:spcAft>
                <a:spcPts val="0"/>
              </a:spcAft>
              <a:buSzPts val="1400"/>
              <a:buNone/>
              <a:defRPr/>
            </a:lvl5pPr>
            <a:lvl6pPr lvl="5" algn="ctr" rtl="0">
              <a:lnSpc>
                <a:spcPct val="100000"/>
              </a:lnSpc>
              <a:spcBef>
                <a:spcPts val="2133"/>
              </a:spcBef>
              <a:spcAft>
                <a:spcPts val="0"/>
              </a:spcAft>
              <a:buSzPts val="1400"/>
              <a:buNone/>
              <a:defRPr/>
            </a:lvl6pPr>
            <a:lvl7pPr lvl="6" algn="ctr" rtl="0">
              <a:lnSpc>
                <a:spcPct val="100000"/>
              </a:lnSpc>
              <a:spcBef>
                <a:spcPts val="2133"/>
              </a:spcBef>
              <a:spcAft>
                <a:spcPts val="0"/>
              </a:spcAft>
              <a:buSzPts val="1400"/>
              <a:buNone/>
              <a:defRPr/>
            </a:lvl7pPr>
            <a:lvl8pPr lvl="7" algn="ctr" rtl="0">
              <a:lnSpc>
                <a:spcPct val="100000"/>
              </a:lnSpc>
              <a:spcBef>
                <a:spcPts val="2133"/>
              </a:spcBef>
              <a:spcAft>
                <a:spcPts val="0"/>
              </a:spcAft>
              <a:buSzPts val="1400"/>
              <a:buNone/>
              <a:defRPr/>
            </a:lvl8pPr>
            <a:lvl9pPr lvl="8" algn="ctr" rtl="0">
              <a:lnSpc>
                <a:spcPct val="100000"/>
              </a:lnSpc>
              <a:spcBef>
                <a:spcPts val="2133"/>
              </a:spcBef>
              <a:spcAft>
                <a:spcPts val="2133"/>
              </a:spcAft>
              <a:buSzPts val="1400"/>
              <a:buNone/>
              <a:defRPr/>
            </a:lvl9pPr>
          </a:lstStyle>
          <a:p>
            <a:endParaRPr/>
          </a:p>
        </p:txBody>
      </p:sp>
      <p:sp>
        <p:nvSpPr>
          <p:cNvPr id="41" name="Google Shape;41;p9"/>
          <p:cNvSpPr>
            <a:spLocks noGrp="1"/>
          </p:cNvSpPr>
          <p:nvPr>
            <p:ph type="pic" idx="2"/>
          </p:nvPr>
        </p:nvSpPr>
        <p:spPr>
          <a:xfrm>
            <a:off x="-67" y="3458067"/>
            <a:ext cx="12192000" cy="3400000"/>
          </a:xfrm>
          <a:prstGeom prst="rect">
            <a:avLst/>
          </a:prstGeom>
          <a:noFill/>
          <a:ln>
            <a:noFill/>
          </a:ln>
        </p:spPr>
      </p:sp>
    </p:spTree>
    <p:extLst>
      <p:ext uri="{BB962C8B-B14F-4D97-AF65-F5344CB8AC3E}">
        <p14:creationId xmlns:p14="http://schemas.microsoft.com/office/powerpoint/2010/main" val="41476737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bg>
      <p:bgPr>
        <a:solidFill>
          <a:schemeClr val="accent1"/>
        </a:solidFill>
        <a:effectLst/>
      </p:bgPr>
    </p:bg>
    <p:spTree>
      <p:nvGrpSpPr>
        <p:cNvPr id="1" name="Shape 80"/>
        <p:cNvGrpSpPr/>
        <p:nvPr/>
      </p:nvGrpSpPr>
      <p:grpSpPr>
        <a:xfrm>
          <a:off x="0" y="0"/>
          <a:ext cx="0" cy="0"/>
          <a:chOff x="0" y="0"/>
          <a:chExt cx="0" cy="0"/>
        </a:xfrm>
      </p:grpSpPr>
      <p:sp>
        <p:nvSpPr>
          <p:cNvPr id="81" name="Google Shape;81;p18"/>
          <p:cNvSpPr txBox="1">
            <a:spLocks noGrp="1"/>
          </p:cNvSpPr>
          <p:nvPr>
            <p:ph type="subTitle" idx="1"/>
          </p:nvPr>
        </p:nvSpPr>
        <p:spPr>
          <a:xfrm>
            <a:off x="2319233" y="1786251"/>
            <a:ext cx="4509600" cy="644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Maven Pro SemiBold"/>
                <a:ea typeface="Maven Pro SemiBold"/>
                <a:cs typeface="Maven Pro SemiBold"/>
                <a:sym typeface="Maven Pro SemiBold"/>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endParaRPr/>
          </a:p>
        </p:txBody>
      </p:sp>
      <p:sp>
        <p:nvSpPr>
          <p:cNvPr id="82" name="Google Shape;82;p18"/>
          <p:cNvSpPr txBox="1">
            <a:spLocks noGrp="1"/>
          </p:cNvSpPr>
          <p:nvPr>
            <p:ph type="subTitle" idx="2"/>
          </p:nvPr>
        </p:nvSpPr>
        <p:spPr>
          <a:xfrm>
            <a:off x="2319233" y="2283317"/>
            <a:ext cx="4509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 name="Google Shape;83;p18"/>
          <p:cNvSpPr txBox="1">
            <a:spLocks noGrp="1"/>
          </p:cNvSpPr>
          <p:nvPr>
            <p:ph type="subTitle" idx="3"/>
          </p:nvPr>
        </p:nvSpPr>
        <p:spPr>
          <a:xfrm>
            <a:off x="2319233" y="3780999"/>
            <a:ext cx="4509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8"/>
          <p:cNvSpPr txBox="1">
            <a:spLocks noGrp="1"/>
          </p:cNvSpPr>
          <p:nvPr>
            <p:ph type="subTitle" idx="4"/>
          </p:nvPr>
        </p:nvSpPr>
        <p:spPr>
          <a:xfrm>
            <a:off x="2319267" y="5279467"/>
            <a:ext cx="4509600" cy="76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867"/>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 name="Google Shape;85;p18"/>
          <p:cNvSpPr txBox="1">
            <a:spLocks noGrp="1"/>
          </p:cNvSpPr>
          <p:nvPr>
            <p:ph type="title"/>
          </p:nvPr>
        </p:nvSpPr>
        <p:spPr>
          <a:xfrm>
            <a:off x="960000" y="593367"/>
            <a:ext cx="10272000" cy="763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 name="Google Shape;86;p18"/>
          <p:cNvSpPr txBox="1">
            <a:spLocks noGrp="1"/>
          </p:cNvSpPr>
          <p:nvPr>
            <p:ph type="subTitle" idx="5"/>
          </p:nvPr>
        </p:nvSpPr>
        <p:spPr>
          <a:xfrm>
            <a:off x="2319235" y="3283936"/>
            <a:ext cx="4509600" cy="644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Maven Pro SemiBold"/>
                <a:ea typeface="Maven Pro SemiBold"/>
                <a:cs typeface="Maven Pro SemiBold"/>
                <a:sym typeface="Maven Pro SemiBold"/>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endParaRPr/>
          </a:p>
        </p:txBody>
      </p:sp>
      <p:sp>
        <p:nvSpPr>
          <p:cNvPr id="87" name="Google Shape;87;p18"/>
          <p:cNvSpPr txBox="1">
            <a:spLocks noGrp="1"/>
          </p:cNvSpPr>
          <p:nvPr>
            <p:ph type="subTitle" idx="6"/>
          </p:nvPr>
        </p:nvSpPr>
        <p:spPr>
          <a:xfrm>
            <a:off x="2319236" y="4782405"/>
            <a:ext cx="4509600" cy="6440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2667">
                <a:solidFill>
                  <a:schemeClr val="dk1"/>
                </a:solidFill>
                <a:latin typeface="Maven Pro SemiBold"/>
                <a:ea typeface="Maven Pro SemiBold"/>
                <a:cs typeface="Maven Pro SemiBold"/>
                <a:sym typeface="Maven Pro SemiBold"/>
              </a:defRPr>
            </a:lvl1pPr>
            <a:lvl2pPr lvl="1"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endParaRPr/>
          </a:p>
        </p:txBody>
      </p:sp>
    </p:spTree>
    <p:extLst>
      <p:ext uri="{BB962C8B-B14F-4D97-AF65-F5344CB8AC3E}">
        <p14:creationId xmlns:p14="http://schemas.microsoft.com/office/powerpoint/2010/main" val="24469301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defRPr/>
            </a:pPr>
            <a:fld id="{CA40F67E-76C9-4737-8B5B-AB64B634CC2A}" type="datetime1">
              <a:rPr lang="en-IN" smtClean="0"/>
              <a:t>12-10-2023</a:t>
            </a:fld>
            <a:endParaRPr lang="en-US"/>
          </a:p>
        </p:txBody>
      </p:sp>
      <p:sp>
        <p:nvSpPr>
          <p:cNvPr id="5" name="Footer Placeholder 4"/>
          <p:cNvSpPr>
            <a:spLocks noGrp="1"/>
          </p:cNvSpPr>
          <p:nvPr>
            <p:ph type="ftr" sz="quarter" idx="11"/>
          </p:nvPr>
        </p:nvSpPr>
        <p:spPr/>
        <p:txBody>
          <a:bodyPr/>
          <a:lstStyle/>
          <a:p>
            <a:pPr>
              <a:defRPr/>
            </a:pPr>
            <a:r>
              <a:rPr lang="en-US"/>
              <a:t>Dept. of E &amp; CE, DSCE</a:t>
            </a:r>
          </a:p>
        </p:txBody>
      </p:sp>
      <p:sp>
        <p:nvSpPr>
          <p:cNvPr id="6" name="Slide Number Placeholder 5"/>
          <p:cNvSpPr>
            <a:spLocks noGrp="1"/>
          </p:cNvSpPr>
          <p:nvPr>
            <p:ph type="sldNum" sz="quarter" idx="12"/>
          </p:nvPr>
        </p:nvSpPr>
        <p:spPr/>
        <p:txBody>
          <a:bodyPr/>
          <a:lstStyle/>
          <a:p>
            <a:fld id="{7753E4B7-1BB8-421B-9BC0-E4F30ED03168}" type="slidenum">
              <a:rPr lang="en-US" altLang="en-US" smtClean="0"/>
              <a:pPr/>
              <a:t>‹#›</a:t>
            </a:fld>
            <a:endParaRPr lang="en-US" altLang="en-US"/>
          </a:p>
        </p:txBody>
      </p:sp>
    </p:spTree>
    <p:extLst>
      <p:ext uri="{BB962C8B-B14F-4D97-AF65-F5344CB8AC3E}">
        <p14:creationId xmlns:p14="http://schemas.microsoft.com/office/powerpoint/2010/main" val="5457555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fld id="{15473ADE-6807-491C-ABD0-C8D44A114B16}" type="datetime1">
              <a:rPr lang="en-IN" smtClean="0"/>
              <a:t>12-10-2023</a:t>
            </a:fld>
            <a:endParaRPr lang="en-US"/>
          </a:p>
        </p:txBody>
      </p:sp>
      <p:sp>
        <p:nvSpPr>
          <p:cNvPr id="5" name="Footer Placeholder 4"/>
          <p:cNvSpPr>
            <a:spLocks noGrp="1"/>
          </p:cNvSpPr>
          <p:nvPr>
            <p:ph type="ftr" sz="quarter" idx="11"/>
          </p:nvPr>
        </p:nvSpPr>
        <p:spPr/>
        <p:txBody>
          <a:bodyPr/>
          <a:lstStyle/>
          <a:p>
            <a:pPr>
              <a:defRPr/>
            </a:pPr>
            <a:r>
              <a:rPr lang="en-US"/>
              <a:t>Dept. of E &amp; CE, DSCE</a:t>
            </a:r>
          </a:p>
        </p:txBody>
      </p:sp>
      <p:sp>
        <p:nvSpPr>
          <p:cNvPr id="6" name="Slide Number Placeholder 5"/>
          <p:cNvSpPr>
            <a:spLocks noGrp="1"/>
          </p:cNvSpPr>
          <p:nvPr>
            <p:ph type="sldNum" sz="quarter" idx="12"/>
          </p:nvPr>
        </p:nvSpPr>
        <p:spPr/>
        <p:txBody>
          <a:bodyPr/>
          <a:lstStyle/>
          <a:p>
            <a:fld id="{D31D5DA4-F4D5-4B43-AEBC-4CDB565D4A05}" type="slidenum">
              <a:rPr lang="en-US" altLang="en-US" smtClean="0"/>
              <a:pPr/>
              <a:t>‹#›</a:t>
            </a:fld>
            <a:endParaRPr lang="en-US" altLang="en-US"/>
          </a:p>
        </p:txBody>
      </p:sp>
    </p:spTree>
    <p:extLst>
      <p:ext uri="{BB962C8B-B14F-4D97-AF65-F5344CB8AC3E}">
        <p14:creationId xmlns:p14="http://schemas.microsoft.com/office/powerpoint/2010/main" val="25081988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a:defRPr/>
            </a:pPr>
            <a:fld id="{E8A41954-9E2F-43F2-9DB3-3C05D74D3D53}" type="datetime1">
              <a:rPr lang="en-IN" smtClean="0"/>
              <a:t>12-10-2023</a:t>
            </a:fld>
            <a:endParaRPr lang="en-US"/>
          </a:p>
        </p:txBody>
      </p:sp>
      <p:sp>
        <p:nvSpPr>
          <p:cNvPr id="6" name="Footer Placeholder 5"/>
          <p:cNvSpPr>
            <a:spLocks noGrp="1"/>
          </p:cNvSpPr>
          <p:nvPr>
            <p:ph type="ftr" sz="quarter" idx="11"/>
          </p:nvPr>
        </p:nvSpPr>
        <p:spPr/>
        <p:txBody>
          <a:bodyPr/>
          <a:lstStyle/>
          <a:p>
            <a:pPr>
              <a:defRPr/>
            </a:pPr>
            <a:r>
              <a:rPr lang="en-US"/>
              <a:t>Dept. of E &amp; CE, DSCE</a:t>
            </a:r>
          </a:p>
        </p:txBody>
      </p:sp>
      <p:sp>
        <p:nvSpPr>
          <p:cNvPr id="7" name="Slide Number Placeholder 6"/>
          <p:cNvSpPr>
            <a:spLocks noGrp="1"/>
          </p:cNvSpPr>
          <p:nvPr>
            <p:ph type="sldNum" sz="quarter" idx="12"/>
          </p:nvPr>
        </p:nvSpPr>
        <p:spPr/>
        <p:txBody>
          <a:bodyPr/>
          <a:lstStyle/>
          <a:p>
            <a:fld id="{4DE13501-CA67-4BE4-9124-12BF297F78BC}" type="slidenum">
              <a:rPr lang="en-US" altLang="en-US" smtClean="0"/>
              <a:pPr/>
              <a:t>‹#›</a:t>
            </a:fld>
            <a:endParaRPr lang="en-US" altLang="en-US"/>
          </a:p>
        </p:txBody>
      </p:sp>
    </p:spTree>
    <p:extLst>
      <p:ext uri="{BB962C8B-B14F-4D97-AF65-F5344CB8AC3E}">
        <p14:creationId xmlns:p14="http://schemas.microsoft.com/office/powerpoint/2010/main" val="1177124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a:defRPr/>
            </a:pPr>
            <a:fld id="{B160F42F-57E1-413E-B1CE-3BF43AC8A29F}" type="datetime1">
              <a:rPr lang="en-IN" smtClean="0"/>
              <a:t>12-10-2023</a:t>
            </a:fld>
            <a:endParaRPr lang="en-US"/>
          </a:p>
        </p:txBody>
      </p:sp>
      <p:sp>
        <p:nvSpPr>
          <p:cNvPr id="8" name="Footer Placeholder 7"/>
          <p:cNvSpPr>
            <a:spLocks noGrp="1"/>
          </p:cNvSpPr>
          <p:nvPr>
            <p:ph type="ftr" sz="quarter" idx="11"/>
          </p:nvPr>
        </p:nvSpPr>
        <p:spPr/>
        <p:txBody>
          <a:bodyPr/>
          <a:lstStyle/>
          <a:p>
            <a:pPr>
              <a:defRPr/>
            </a:pPr>
            <a:r>
              <a:rPr lang="en-US"/>
              <a:t>Dept. of E &amp; CE, DSCE</a:t>
            </a:r>
          </a:p>
        </p:txBody>
      </p:sp>
      <p:sp>
        <p:nvSpPr>
          <p:cNvPr id="9" name="Slide Number Placeholder 8"/>
          <p:cNvSpPr>
            <a:spLocks noGrp="1"/>
          </p:cNvSpPr>
          <p:nvPr>
            <p:ph type="sldNum" sz="quarter" idx="12"/>
          </p:nvPr>
        </p:nvSpPr>
        <p:spPr/>
        <p:txBody>
          <a:bodyPr/>
          <a:lstStyle/>
          <a:p>
            <a:fld id="{878E04DC-929A-4AF4-8185-1A2C09BE4057}" type="slidenum">
              <a:rPr lang="en-US" altLang="en-US" smtClean="0"/>
              <a:pPr/>
              <a:t>‹#›</a:t>
            </a:fld>
            <a:endParaRPr lang="en-US" altLang="en-US"/>
          </a:p>
        </p:txBody>
      </p:sp>
    </p:spTree>
    <p:extLst>
      <p:ext uri="{BB962C8B-B14F-4D97-AF65-F5344CB8AC3E}">
        <p14:creationId xmlns:p14="http://schemas.microsoft.com/office/powerpoint/2010/main" val="3750965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a:defRPr/>
            </a:pPr>
            <a:fld id="{6E7D1905-E262-4EBB-B353-7A5574037C34}" type="datetime1">
              <a:rPr lang="en-IN" smtClean="0"/>
              <a:t>12-10-2023</a:t>
            </a:fld>
            <a:endParaRPr lang="en-US"/>
          </a:p>
        </p:txBody>
      </p:sp>
      <p:sp>
        <p:nvSpPr>
          <p:cNvPr id="4" name="Footer Placeholder 3"/>
          <p:cNvSpPr>
            <a:spLocks noGrp="1"/>
          </p:cNvSpPr>
          <p:nvPr>
            <p:ph type="ftr" sz="quarter" idx="11"/>
          </p:nvPr>
        </p:nvSpPr>
        <p:spPr/>
        <p:txBody>
          <a:bodyPr/>
          <a:lstStyle/>
          <a:p>
            <a:pPr>
              <a:defRPr/>
            </a:pPr>
            <a:r>
              <a:rPr lang="en-US"/>
              <a:t>Dept. of E &amp; CE, DSCE</a:t>
            </a:r>
          </a:p>
        </p:txBody>
      </p:sp>
      <p:sp>
        <p:nvSpPr>
          <p:cNvPr id="5" name="Slide Number Placeholder 4"/>
          <p:cNvSpPr>
            <a:spLocks noGrp="1"/>
          </p:cNvSpPr>
          <p:nvPr>
            <p:ph type="sldNum" sz="quarter" idx="12"/>
          </p:nvPr>
        </p:nvSpPr>
        <p:spPr/>
        <p:txBody>
          <a:bodyPr/>
          <a:lstStyle/>
          <a:p>
            <a:fld id="{A3BDCFF6-A3D4-45F9-990C-0C70C8A0E6DD}" type="slidenum">
              <a:rPr lang="en-US" altLang="en-US" smtClean="0"/>
              <a:pPr/>
              <a:t>‹#›</a:t>
            </a:fld>
            <a:endParaRPr lang="en-US" altLang="en-US"/>
          </a:p>
        </p:txBody>
      </p:sp>
    </p:spTree>
    <p:extLst>
      <p:ext uri="{BB962C8B-B14F-4D97-AF65-F5344CB8AC3E}">
        <p14:creationId xmlns:p14="http://schemas.microsoft.com/office/powerpoint/2010/main" val="9034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p:cNvSpPr>
            <a:spLocks noGrp="1"/>
          </p:cNvSpPr>
          <p:nvPr>
            <p:ph type="ftr" sz="quarter" idx="11"/>
          </p:nvPr>
        </p:nvSpPr>
        <p:spPr/>
        <p:txBody>
          <a:bodyPr/>
          <a:lstStyle/>
          <a:p>
            <a:pPr>
              <a:defRPr/>
            </a:pPr>
            <a:r>
              <a:rPr lang="en-US"/>
              <a:t>Dept. of E &amp; CE, DSCE</a:t>
            </a:r>
          </a:p>
        </p:txBody>
      </p:sp>
      <p:sp>
        <p:nvSpPr>
          <p:cNvPr id="4" name="Slide Number Placeholder 3"/>
          <p:cNvSpPr>
            <a:spLocks noGrp="1"/>
          </p:cNvSpPr>
          <p:nvPr>
            <p:ph type="sldNum" sz="quarter" idx="12"/>
          </p:nvPr>
        </p:nvSpPr>
        <p:spPr/>
        <p:txBody>
          <a:bodyPr/>
          <a:lstStyle/>
          <a:p>
            <a:fld id="{61B5AB7C-B9B8-4808-BD85-49D8C8998859}" type="slidenum">
              <a:rPr lang="en-US" altLang="en-US" smtClean="0"/>
              <a:pPr/>
              <a:t>‹#›</a:t>
            </a:fld>
            <a:endParaRPr lang="en-US" altLang="en-US"/>
          </a:p>
        </p:txBody>
      </p:sp>
    </p:spTree>
    <p:extLst>
      <p:ext uri="{BB962C8B-B14F-4D97-AF65-F5344CB8AC3E}">
        <p14:creationId xmlns:p14="http://schemas.microsoft.com/office/powerpoint/2010/main" val="4050042734"/>
      </p:ext>
    </p:extLst>
  </p:cSld>
  <p:clrMapOvr>
    <a:masterClrMapping/>
  </p:clrMapOvr>
  <p:extLst>
    <p:ext uri="{DCECCB84-F9BA-43D5-87BE-67443E8EF086}">
      <p15:sldGuideLst xmlns:p15="http://schemas.microsoft.com/office/powerpoint/2012/main">
        <p15:guide id="1" pos="7200" userDrawn="1">
          <p15:clr>
            <a:srgbClr val="FBAE40"/>
          </p15:clr>
        </p15:guide>
        <p15:guide id="2" pos="540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DF2F8495-4C67-42C7-BB5D-7561F727FA73}" type="datetime1">
              <a:rPr lang="en-IN" smtClean="0"/>
              <a:t>12-10-2023</a:t>
            </a:fld>
            <a:endParaRPr lang="en-US"/>
          </a:p>
        </p:txBody>
      </p:sp>
      <p:sp>
        <p:nvSpPr>
          <p:cNvPr id="6" name="Footer Placeholder 5"/>
          <p:cNvSpPr>
            <a:spLocks noGrp="1"/>
          </p:cNvSpPr>
          <p:nvPr>
            <p:ph type="ftr" sz="quarter" idx="11"/>
          </p:nvPr>
        </p:nvSpPr>
        <p:spPr/>
        <p:txBody>
          <a:bodyPr/>
          <a:lstStyle/>
          <a:p>
            <a:pPr>
              <a:defRPr/>
            </a:pPr>
            <a:r>
              <a:rPr lang="en-US"/>
              <a:t>Dept. of E &amp; CE, DSCE</a:t>
            </a:r>
          </a:p>
        </p:txBody>
      </p:sp>
      <p:sp>
        <p:nvSpPr>
          <p:cNvPr id="7" name="Slide Number Placeholder 6"/>
          <p:cNvSpPr>
            <a:spLocks noGrp="1"/>
          </p:cNvSpPr>
          <p:nvPr>
            <p:ph type="sldNum" sz="quarter" idx="12"/>
          </p:nvPr>
        </p:nvSpPr>
        <p:spPr/>
        <p:txBody>
          <a:bodyPr/>
          <a:lstStyle/>
          <a:p>
            <a:fld id="{049DCE39-4001-409C-A1D0-890191E68975}" type="slidenum">
              <a:rPr lang="en-US" altLang="en-US" smtClean="0"/>
              <a:pPr/>
              <a:t>‹#›</a:t>
            </a:fld>
            <a:endParaRPr lang="en-US" altLang="en-US"/>
          </a:p>
        </p:txBody>
      </p:sp>
    </p:spTree>
    <p:extLst>
      <p:ext uri="{BB962C8B-B14F-4D97-AF65-F5344CB8AC3E}">
        <p14:creationId xmlns:p14="http://schemas.microsoft.com/office/powerpoint/2010/main" val="59003955"/>
      </p:ext>
    </p:extLst>
  </p:cSld>
  <p:clrMapOvr>
    <a:masterClrMapping/>
  </p:clrMapOvr>
  <p:extLst>
    <p:ext uri="{DCECCB84-F9BA-43D5-87BE-67443E8EF086}">
      <p15:sldGuideLst xmlns:p15="http://schemas.microsoft.com/office/powerpoint/2012/main">
        <p15:guide id="1" pos="7200" userDrawn="1">
          <p15:clr>
            <a:srgbClr val="FBAE40"/>
          </p15:clr>
        </p15:guide>
        <p15:guide id="2" pos="540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fld id="{F6DE8D8F-4121-4916-91F3-786F68B7CD54}" type="datetime1">
              <a:rPr lang="en-IN" smtClean="0"/>
              <a:t>12-10-2023</a:t>
            </a:fld>
            <a:endParaRPr lang="en-US"/>
          </a:p>
        </p:txBody>
      </p:sp>
      <p:sp>
        <p:nvSpPr>
          <p:cNvPr id="6" name="Footer Placeholder 5"/>
          <p:cNvSpPr>
            <a:spLocks noGrp="1"/>
          </p:cNvSpPr>
          <p:nvPr>
            <p:ph type="ftr" sz="quarter" idx="11"/>
          </p:nvPr>
        </p:nvSpPr>
        <p:spPr/>
        <p:txBody>
          <a:bodyPr/>
          <a:lstStyle/>
          <a:p>
            <a:pPr>
              <a:defRPr/>
            </a:pPr>
            <a:r>
              <a:rPr lang="en-US"/>
              <a:t>Dept. of E &amp; CE, DSCE</a:t>
            </a:r>
          </a:p>
        </p:txBody>
      </p:sp>
      <p:sp>
        <p:nvSpPr>
          <p:cNvPr id="7" name="Slide Number Placeholder 6"/>
          <p:cNvSpPr>
            <a:spLocks noGrp="1"/>
          </p:cNvSpPr>
          <p:nvPr>
            <p:ph type="sldNum" sz="quarter" idx="12"/>
          </p:nvPr>
        </p:nvSpPr>
        <p:spPr/>
        <p:txBody>
          <a:bodyPr/>
          <a:lstStyle/>
          <a:p>
            <a:fld id="{D3715090-9D78-43CC-9255-D096E7A8FA55}" type="slidenum">
              <a:rPr lang="en-US" altLang="en-US" smtClean="0"/>
              <a:pPr/>
              <a:t>‹#›</a:t>
            </a:fld>
            <a:endParaRPr lang="en-US" altLang="en-US"/>
          </a:p>
        </p:txBody>
      </p:sp>
    </p:spTree>
    <p:extLst>
      <p:ext uri="{BB962C8B-B14F-4D97-AF65-F5344CB8AC3E}">
        <p14:creationId xmlns:p14="http://schemas.microsoft.com/office/powerpoint/2010/main" val="1082092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ADCA2186-119F-4FC4-A24B-B5ED3DEE9BA0}" type="datetime1">
              <a:rPr lang="en-IN" smtClean="0"/>
              <a:t>12-10-2023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r>
              <a:rPr lang="en-US"/>
              <a:t>Dept. of E &amp; CE, DSCE</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60C0DE-C484-4112-B95C-85EE94FFFCC1}" type="slidenum">
              <a:rPr lang="en-US" altLang="en-US" smtClean="0"/>
              <a:pPr/>
              <a:t>‹#›</a:t>
            </a:fld>
            <a:endParaRPr lang="en-US" altLang="en-US"/>
          </a:p>
        </p:txBody>
      </p:sp>
    </p:spTree>
    <p:extLst>
      <p:ext uri="{BB962C8B-B14F-4D97-AF65-F5344CB8AC3E}">
        <p14:creationId xmlns:p14="http://schemas.microsoft.com/office/powerpoint/2010/main" val="4122094969"/>
      </p:ext>
    </p:extLst>
  </p:cSld>
  <p:clrMap bg1="lt1" tx1="dk1" bg2="lt2" tx2="dk2" accent1="accent1" accent2="accent2" accent3="accent3" accent4="accent4" accent5="accent5" accent6="accent6" hlink="hlink" folHlink="folHlink"/>
  <p:sldLayoutIdLst>
    <p:sldLayoutId id="2147483875" r:id="rId1"/>
    <p:sldLayoutId id="2147483876" r:id="rId2"/>
    <p:sldLayoutId id="2147483877" r:id="rId3"/>
    <p:sldLayoutId id="2147483878" r:id="rId4"/>
    <p:sldLayoutId id="2147483879" r:id="rId5"/>
    <p:sldLayoutId id="2147483880" r:id="rId6"/>
    <p:sldLayoutId id="2147483881" r:id="rId7"/>
    <p:sldLayoutId id="2147483882" r:id="rId8"/>
    <p:sldLayoutId id="2147483883" r:id="rId9"/>
    <p:sldLayoutId id="2147483884" r:id="rId10"/>
    <p:sldLayoutId id="2147483885" r:id="rId11"/>
    <p:sldLayoutId id="2147483886" r:id="rId12"/>
    <p:sldLayoutId id="2147483887" r:id="rId13"/>
    <p:sldLayoutId id="2147483888" r:id="rId14"/>
  </p:sldLayoutIdLst>
  <p:hf sldNum="0"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464" userDrawn="1">
          <p15:clr>
            <a:srgbClr val="F26B43"/>
          </p15:clr>
        </p15:guide>
        <p15:guide id="2" pos="5888" userDrawn="1">
          <p15:clr>
            <a:srgbClr val="F26B43"/>
          </p15:clr>
        </p15:guide>
        <p15:guide id="3" pos="6400" userDrawn="1">
          <p15:clr>
            <a:srgbClr val="F26B43"/>
          </p15:clr>
        </p15:guide>
        <p15:guide id="4" pos="9824" userDrawn="1">
          <p15:clr>
            <a:srgbClr val="F26B43"/>
          </p15:clr>
        </p15:guide>
        <p15:guide id="5" pos="320" userDrawn="1">
          <p15:clr>
            <a:srgbClr val="F26B43"/>
          </p15:clr>
        </p15:guide>
        <p15:guide id="6" pos="1848" userDrawn="1">
          <p15:clr>
            <a:srgbClr val="F26B43"/>
          </p15:clr>
        </p15:guide>
        <p15:guide id="7" orient="horz" pos="3960" userDrawn="1">
          <p15:clr>
            <a:srgbClr val="F26B43"/>
          </p15:clr>
        </p15:guide>
        <p15:guide id="8" orient="horz" pos="3840" userDrawn="1">
          <p15:clr>
            <a:srgbClr val="F26B43"/>
          </p15:clr>
        </p15:guide>
        <p15:guide id="9" pos="4416" userDrawn="1">
          <p15:clr>
            <a:srgbClr val="F26B43"/>
          </p15:clr>
        </p15:guide>
        <p15:guide id="10" pos="4800" userDrawn="1">
          <p15:clr>
            <a:srgbClr val="F26B43"/>
          </p15:clr>
        </p15:guide>
        <p15:guide id="11" orient="horz" pos="360" userDrawn="1">
          <p15:clr>
            <a:srgbClr val="F26B43"/>
          </p15:clr>
        </p15:guide>
        <p15:guide id="12" pos="7368" userDrawn="1">
          <p15:clr>
            <a:srgbClr val="F26B43"/>
          </p15:clr>
        </p15:guide>
        <p15:guide id="13" pos="240" userDrawn="1">
          <p15:clr>
            <a:srgbClr val="F26B43"/>
          </p15:clr>
        </p15:guide>
        <p15:guide id="14"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4.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1" name="Rectangle 6"/>
          <p:cNvSpPr>
            <a:spLocks noChangeArrowheads="1"/>
          </p:cNvSpPr>
          <p:nvPr/>
        </p:nvSpPr>
        <p:spPr bwMode="auto">
          <a:xfrm>
            <a:off x="-272890" y="2813603"/>
            <a:ext cx="12083890"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IN" altLang="en-US" sz="3600" u="sng" dirty="0">
                <a:latin typeface="Monotype Corsiva" panose="03010101010201010101" pitchFamily="66" charset="0"/>
                <a:cs typeface="Times New Roman" panose="02020603050405020304" pitchFamily="18" charset="0"/>
              </a:rPr>
              <a:t>HeartSage: An Advanced ML Predictive Analytics System for Cardiovascular Health</a:t>
            </a:r>
          </a:p>
        </p:txBody>
      </p:sp>
      <p:sp>
        <p:nvSpPr>
          <p:cNvPr id="2052" name="Text Box 4"/>
          <p:cNvSpPr txBox="1">
            <a:spLocks noChangeArrowheads="1"/>
          </p:cNvSpPr>
          <p:nvPr/>
        </p:nvSpPr>
        <p:spPr bwMode="auto">
          <a:xfrm>
            <a:off x="8169156" y="5867400"/>
            <a:ext cx="2407134"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2800" dirty="0">
                <a:latin typeface="Times New Roman" panose="02020603050405020304" pitchFamily="18" charset="0"/>
              </a:rPr>
              <a:t>Dr. Suma M R</a:t>
            </a:r>
          </a:p>
          <a:p>
            <a:pPr algn="ctr" eaLnBrk="1" hangingPunct="1"/>
            <a:r>
              <a:rPr lang="en-US" altLang="en-US" sz="2000" dirty="0">
                <a:latin typeface="Times New Roman" panose="02020603050405020304" pitchFamily="18" charset="0"/>
              </a:rPr>
              <a:t>Asst. Professor</a:t>
            </a:r>
          </a:p>
        </p:txBody>
      </p:sp>
      <p:sp>
        <p:nvSpPr>
          <p:cNvPr id="5" name="Text Box 4"/>
          <p:cNvSpPr txBox="1">
            <a:spLocks noChangeArrowheads="1"/>
          </p:cNvSpPr>
          <p:nvPr/>
        </p:nvSpPr>
        <p:spPr bwMode="auto">
          <a:xfrm>
            <a:off x="328224" y="3889173"/>
            <a:ext cx="11811000"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eaLnBrk="1" hangingPunct="1"/>
            <a:r>
              <a:rPr lang="en-US" altLang="en-US" sz="2400" dirty="0">
                <a:latin typeface="Times New Roman" panose="02020603050405020304" pitchFamily="18" charset="0"/>
              </a:rPr>
              <a:t>USN : 1DS20EC116 (Sec-B)   Name : NEERAJ JAIN </a:t>
            </a:r>
          </a:p>
          <a:p>
            <a:pPr eaLnBrk="1" hangingPunct="1"/>
            <a:r>
              <a:rPr lang="en-US" altLang="en-US" sz="2400" dirty="0">
                <a:latin typeface="Times New Roman" panose="02020603050405020304" pitchFamily="18" charset="0"/>
              </a:rPr>
              <a:t>USN : 1DS20EC197 (Sec-D)   Name : SMARAK MISHRA</a:t>
            </a:r>
          </a:p>
          <a:p>
            <a:pPr eaLnBrk="1" hangingPunct="1"/>
            <a:r>
              <a:rPr lang="en-US" altLang="en-US" sz="2400" dirty="0">
                <a:latin typeface="Times New Roman" panose="02020603050405020304" pitchFamily="18" charset="0"/>
              </a:rPr>
              <a:t>USN : 1DS20EC214 (Sec-D)   Name : SURYANSH DEVASTHALI</a:t>
            </a:r>
          </a:p>
          <a:p>
            <a:pPr eaLnBrk="1" hangingPunct="1"/>
            <a:r>
              <a:rPr lang="en-US" altLang="en-US" sz="2400" dirty="0">
                <a:latin typeface="Times New Roman" panose="02020603050405020304" pitchFamily="18" charset="0"/>
              </a:rPr>
              <a:t>USN : 1DS20EC215 (Sec-D)   Name : SURYANSH SAHA</a:t>
            </a:r>
          </a:p>
        </p:txBody>
      </p:sp>
      <p:sp>
        <p:nvSpPr>
          <p:cNvPr id="17" name="Text Box 4">
            <a:extLst>
              <a:ext uri="{FF2B5EF4-FFF2-40B4-BE49-F238E27FC236}">
                <a16:creationId xmlns:a16="http://schemas.microsoft.com/office/drawing/2014/main" id="{48CB1511-EB88-42BF-9170-EE17BEB9E6AC}"/>
              </a:ext>
            </a:extLst>
          </p:cNvPr>
          <p:cNvSpPr txBox="1">
            <a:spLocks noChangeArrowheads="1"/>
          </p:cNvSpPr>
          <p:nvPr/>
        </p:nvSpPr>
        <p:spPr bwMode="auto">
          <a:xfrm>
            <a:off x="8590043" y="2163202"/>
            <a:ext cx="3592222" cy="11387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eaLnBrk="1" hangingPunct="1"/>
            <a:r>
              <a:rPr lang="en-US" altLang="en-US" sz="2000" dirty="0">
                <a:latin typeface="Times New Roman" panose="02020603050405020304" pitchFamily="18" charset="0"/>
              </a:rPr>
              <a:t>Project Batch No. : B-35 </a:t>
            </a:r>
          </a:p>
          <a:p>
            <a:pPr eaLnBrk="1" hangingPunct="1"/>
            <a:r>
              <a:rPr lang="en-US" altLang="en-US" sz="2000" dirty="0">
                <a:latin typeface="Times New Roman" panose="02020603050405020304" pitchFamily="18" charset="0"/>
              </a:rPr>
              <a:t>Subject code : 19EC7ICPR1</a:t>
            </a:r>
          </a:p>
          <a:p>
            <a:pPr algn="ctr" eaLnBrk="1" hangingPunct="1"/>
            <a:endParaRPr lang="en-US" altLang="en-US" sz="2800" dirty="0">
              <a:latin typeface="Times New Roman" panose="02020603050405020304" pitchFamily="18" charset="0"/>
            </a:endParaRPr>
          </a:p>
        </p:txBody>
      </p:sp>
      <p:grpSp>
        <p:nvGrpSpPr>
          <p:cNvPr id="16" name="Group 15">
            <a:extLst>
              <a:ext uri="{FF2B5EF4-FFF2-40B4-BE49-F238E27FC236}">
                <a16:creationId xmlns:a16="http://schemas.microsoft.com/office/drawing/2014/main" id="{8FD8C805-5F30-4FDA-9D8E-471F62A51669}"/>
              </a:ext>
            </a:extLst>
          </p:cNvPr>
          <p:cNvGrpSpPr/>
          <p:nvPr/>
        </p:nvGrpSpPr>
        <p:grpSpPr>
          <a:xfrm>
            <a:off x="76200" y="10984"/>
            <a:ext cx="11995968" cy="2209095"/>
            <a:chOff x="-45444" y="-69629"/>
            <a:chExt cx="12177439" cy="2213241"/>
          </a:xfrm>
        </p:grpSpPr>
        <p:grpSp>
          <p:nvGrpSpPr>
            <p:cNvPr id="14" name="Group 13">
              <a:extLst>
                <a:ext uri="{FF2B5EF4-FFF2-40B4-BE49-F238E27FC236}">
                  <a16:creationId xmlns:a16="http://schemas.microsoft.com/office/drawing/2014/main" id="{455F408B-454C-40B8-8DC4-AFF0D32EC448}"/>
                </a:ext>
              </a:extLst>
            </p:cNvPr>
            <p:cNvGrpSpPr/>
            <p:nvPr/>
          </p:nvGrpSpPr>
          <p:grpSpPr>
            <a:xfrm>
              <a:off x="-45444" y="-69629"/>
              <a:ext cx="12161243" cy="1266145"/>
              <a:chOff x="-45444" y="-69629"/>
              <a:chExt cx="12161243" cy="1266145"/>
            </a:xfrm>
          </p:grpSpPr>
          <p:sp>
            <p:nvSpPr>
              <p:cNvPr id="2" name="Rectangle 1"/>
              <p:cNvSpPr/>
              <p:nvPr/>
            </p:nvSpPr>
            <p:spPr>
              <a:xfrm>
                <a:off x="2491784" y="25774"/>
                <a:ext cx="7482840" cy="801721"/>
              </a:xfrm>
              <a:prstGeom prst="rect">
                <a:avLst/>
              </a:prstGeom>
              <a:solidFill>
                <a:schemeClr val="accent5">
                  <a:lumMod val="40000"/>
                  <a:lumOff val="60000"/>
                </a:schemeClr>
              </a:solidFill>
              <a:ln>
                <a:solidFill>
                  <a:schemeClr val="tx1"/>
                </a:solidFill>
              </a:ln>
            </p:spPr>
            <p:txBody>
              <a:bodyPr wrap="square">
                <a:spAutoFit/>
              </a:bodyPr>
              <a:lstStyle/>
              <a:p>
                <a:pPr algn="ctr" eaLnBrk="1" hangingPunct="1"/>
                <a:r>
                  <a:rPr lang="en-US" altLang="en-US" sz="2200" dirty="0">
                    <a:solidFill>
                      <a:srgbClr val="FF0000"/>
                    </a:solidFill>
                    <a:latin typeface="Bookman Old Style" panose="02050604050505020204" pitchFamily="18" charset="0"/>
                  </a:rPr>
                  <a:t>Selection Phase Project Synopsis Presentation</a:t>
                </a:r>
              </a:p>
              <a:p>
                <a:pPr algn="ctr" eaLnBrk="1" hangingPunct="1"/>
                <a:r>
                  <a:rPr lang="en-US" altLang="en-US" sz="2400" dirty="0">
                    <a:solidFill>
                      <a:srgbClr val="FF0000"/>
                    </a:solidFill>
                    <a:latin typeface="Bookman Old Style" panose="02050604050505020204" pitchFamily="18" charset="0"/>
                  </a:rPr>
                  <a:t>OCTOBER 2023</a:t>
                </a:r>
              </a:p>
            </p:txBody>
          </p:sp>
          <p:grpSp>
            <p:nvGrpSpPr>
              <p:cNvPr id="6" name="Group 5">
                <a:extLst>
                  <a:ext uri="{FF2B5EF4-FFF2-40B4-BE49-F238E27FC236}">
                    <a16:creationId xmlns:a16="http://schemas.microsoft.com/office/drawing/2014/main" id="{DE78C14F-72BB-4867-B145-DC419171913F}"/>
                  </a:ext>
                </a:extLst>
              </p:cNvPr>
              <p:cNvGrpSpPr/>
              <p:nvPr/>
            </p:nvGrpSpPr>
            <p:grpSpPr>
              <a:xfrm>
                <a:off x="-45444" y="15678"/>
                <a:ext cx="2301054" cy="1180838"/>
                <a:chOff x="31541" y="22579"/>
                <a:chExt cx="2286208" cy="1108199"/>
              </a:xfrm>
            </p:grpSpPr>
            <p:pic>
              <p:nvPicPr>
                <p:cNvPr id="9" name="Picture 8"/>
                <p:cNvPicPr/>
                <p:nvPr/>
              </p:nvPicPr>
              <p:blipFill rotWithShape="1">
                <a:blip r:embed="rId2">
                  <a:extLst>
                    <a:ext uri="{28A0092B-C50C-407E-A947-70E740481C1C}">
                      <a14:useLocalDpi xmlns:a14="http://schemas.microsoft.com/office/drawing/2010/main" val="0"/>
                    </a:ext>
                  </a:extLst>
                </a:blip>
                <a:srcRect t="6453" r="51613" b="6451"/>
                <a:stretch/>
              </p:blipFill>
              <p:spPr bwMode="auto">
                <a:xfrm>
                  <a:off x="31541" y="22579"/>
                  <a:ext cx="1143000" cy="1103013"/>
                </a:xfrm>
                <a:prstGeom prst="rect">
                  <a:avLst/>
                </a:prstGeom>
                <a:noFill/>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A602C676-8C25-4B05-A716-23F9A8DAFBF4}"/>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66189" y="22579"/>
                  <a:ext cx="1051560" cy="1108199"/>
                </a:xfrm>
                <a:prstGeom prst="rect">
                  <a:avLst/>
                </a:prstGeom>
                <a:solidFill>
                  <a:schemeClr val="accent2">
                    <a:lumMod val="60000"/>
                    <a:lumOff val="40000"/>
                  </a:schemeClr>
                </a:solidFill>
                <a:ln>
                  <a:solidFill>
                    <a:schemeClr val="tx1"/>
                  </a:solidFill>
                </a:ln>
              </p:spPr>
            </p:pic>
          </p:grpSp>
          <p:grpSp>
            <p:nvGrpSpPr>
              <p:cNvPr id="13" name="Group 12">
                <a:extLst>
                  <a:ext uri="{FF2B5EF4-FFF2-40B4-BE49-F238E27FC236}">
                    <a16:creationId xmlns:a16="http://schemas.microsoft.com/office/drawing/2014/main" id="{1D9E2ADE-A818-4F05-8F27-BCB2AC26159A}"/>
                  </a:ext>
                </a:extLst>
              </p:cNvPr>
              <p:cNvGrpSpPr/>
              <p:nvPr/>
            </p:nvGrpSpPr>
            <p:grpSpPr>
              <a:xfrm>
                <a:off x="10104365" y="-69629"/>
                <a:ext cx="2011434" cy="1264130"/>
                <a:chOff x="9566044" y="-32189"/>
                <a:chExt cx="1823796" cy="1062789"/>
              </a:xfrm>
            </p:grpSpPr>
            <p:pic>
              <p:nvPicPr>
                <p:cNvPr id="7" name="Picture 6"/>
                <p:cNvPicPr/>
                <p:nvPr/>
              </p:nvPicPr>
              <p:blipFill rotWithShape="1">
                <a:blip r:embed="rId2">
                  <a:extLst>
                    <a:ext uri="{28A0092B-C50C-407E-A947-70E740481C1C}">
                      <a14:useLocalDpi xmlns:a14="http://schemas.microsoft.com/office/drawing/2010/main" val="0"/>
                    </a:ext>
                  </a:extLst>
                </a:blip>
                <a:srcRect l="52419" t="6453" b="6451"/>
                <a:stretch/>
              </p:blipFill>
              <p:spPr bwMode="auto">
                <a:xfrm>
                  <a:off x="9566044" y="-32189"/>
                  <a:ext cx="990600" cy="1062789"/>
                </a:xfrm>
                <a:prstGeom prst="rect">
                  <a:avLst/>
                </a:prstGeom>
                <a:noFill/>
                <a:ln>
                  <a:noFill/>
                </a:ln>
                <a:extLst>
                  <a:ext uri="{53640926-AAD7-44D8-BBD7-CCE9431645EC}">
                    <a14:shadowObscured xmlns:a14="http://schemas.microsoft.com/office/drawing/2010/main"/>
                  </a:ext>
                </a:extLst>
              </p:spPr>
            </p:pic>
            <p:pic>
              <p:nvPicPr>
                <p:cNvPr id="8" name="Picture 7">
                  <a:extLst>
                    <a:ext uri="{FF2B5EF4-FFF2-40B4-BE49-F238E27FC236}">
                      <a16:creationId xmlns:a16="http://schemas.microsoft.com/office/drawing/2014/main" id="{96533A7C-3D54-4AAB-8436-6F82BA96C8DB}"/>
                    </a:ext>
                  </a:extLst>
                </p:cNvPr>
                <p:cNvPicPr>
                  <a:picLocks noChangeAspect="1"/>
                </p:cNvPicPr>
                <p:nvPr/>
              </p:nvPicPr>
              <p:blipFill>
                <a:blip r:embed="rId4"/>
                <a:stretch>
                  <a:fillRect/>
                </a:stretch>
              </p:blipFill>
              <p:spPr>
                <a:xfrm>
                  <a:off x="10627840" y="-8301"/>
                  <a:ext cx="762000" cy="1015014"/>
                </a:xfrm>
                <a:prstGeom prst="rect">
                  <a:avLst/>
                </a:prstGeom>
              </p:spPr>
            </p:pic>
          </p:grpSp>
        </p:grpSp>
        <p:sp>
          <p:nvSpPr>
            <p:cNvPr id="19" name="TextBox 18">
              <a:extLst>
                <a:ext uri="{FF2B5EF4-FFF2-40B4-BE49-F238E27FC236}">
                  <a16:creationId xmlns:a16="http://schemas.microsoft.com/office/drawing/2014/main" id="{70906E1A-F456-49EC-A4F5-FCC807867D1F}"/>
                </a:ext>
              </a:extLst>
            </p:cNvPr>
            <p:cNvSpPr txBox="1"/>
            <p:nvPr/>
          </p:nvSpPr>
          <p:spPr>
            <a:xfrm>
              <a:off x="48104" y="1189505"/>
              <a:ext cx="12083891" cy="954107"/>
            </a:xfrm>
            <a:prstGeom prst="rect">
              <a:avLst/>
            </a:prstGeom>
            <a:solidFill>
              <a:schemeClr val="accent6">
                <a:lumMod val="20000"/>
                <a:lumOff val="80000"/>
              </a:schemeClr>
            </a:solidFill>
            <a:ln>
              <a:solidFill>
                <a:schemeClr val="tx1"/>
              </a:solidFill>
            </a:ln>
          </p:spPr>
          <p:txBody>
            <a:bodyPr wrap="square">
              <a:spAutoFit/>
            </a:bodyPr>
            <a:lstStyle/>
            <a:p>
              <a:pPr marL="0" marR="0" algn="ctr">
                <a:spcBef>
                  <a:spcPts val="0"/>
                </a:spcBef>
                <a:spcAft>
                  <a:spcPts val="0"/>
                </a:spcAft>
              </a:pPr>
              <a:r>
                <a:rPr lang="en-GB" sz="2800" b="1" dirty="0">
                  <a:solidFill>
                    <a:srgbClr val="000000"/>
                  </a:solidFill>
                  <a:effectLst/>
                  <a:latin typeface="Tw Cen MT" panose="020B0602020104020603" pitchFamily="34" charset="0"/>
                  <a:ea typeface="Times New Roman" panose="02020603050405020304" pitchFamily="18" charset="0"/>
                </a:rPr>
                <a:t>Dayananda Sagar College of Engineering, Bangalore, Karnataka</a:t>
              </a:r>
            </a:p>
            <a:p>
              <a:pPr algn="ctr">
                <a:spcBef>
                  <a:spcPts val="0"/>
                </a:spcBef>
                <a:spcAft>
                  <a:spcPts val="0"/>
                </a:spcAft>
              </a:pPr>
              <a:r>
                <a:rPr lang="en-GB" sz="2800" b="1" dirty="0">
                  <a:solidFill>
                    <a:srgbClr val="000000"/>
                  </a:solidFill>
                  <a:effectLst/>
                  <a:latin typeface="Tw Cen MT" panose="020B0602020104020603" pitchFamily="34" charset="0"/>
                  <a:ea typeface="Times New Roman" panose="02020603050405020304" pitchFamily="18" charset="0"/>
                </a:rPr>
                <a:t>Department of Electronics &amp; Communication Engineering</a:t>
              </a:r>
              <a:endParaRPr lang="en-IN" sz="2800" dirty="0">
                <a:effectLst/>
                <a:latin typeface="Tw Cen MT" panose="020B0602020104020603" pitchFamily="34" charset="0"/>
                <a:ea typeface="Times New Roman" panose="02020603050405020304" pitchFamily="18" charset="0"/>
              </a:endParaRPr>
            </a:p>
          </p:txBody>
        </p:sp>
      </p:grpSp>
      <p:sp>
        <p:nvSpPr>
          <p:cNvPr id="3" name="Rectangle 2"/>
          <p:cNvSpPr/>
          <p:nvPr/>
        </p:nvSpPr>
        <p:spPr>
          <a:xfrm>
            <a:off x="190681" y="5562600"/>
            <a:ext cx="3238319" cy="1200329"/>
          </a:xfrm>
          <a:prstGeom prst="rect">
            <a:avLst/>
          </a:prstGeom>
        </p:spPr>
        <p:txBody>
          <a:bodyPr wrap="square">
            <a:spAutoFit/>
          </a:bodyPr>
          <a:lstStyle/>
          <a:p>
            <a:r>
              <a:rPr lang="en-IN" sz="1200" i="1" dirty="0">
                <a:latin typeface="Times New Roman" panose="02020603050405020304" pitchFamily="18" charset="0"/>
                <a:cs typeface="Times New Roman" panose="02020603050405020304" pitchFamily="18" charset="0"/>
              </a:rPr>
              <a:t>Project Team.</a:t>
            </a:r>
          </a:p>
          <a:p>
            <a:r>
              <a:rPr lang="en-IN" sz="1200" i="1" dirty="0" err="1">
                <a:latin typeface="Times New Roman" panose="02020603050405020304" pitchFamily="18" charset="0"/>
                <a:cs typeface="Times New Roman" panose="02020603050405020304" pitchFamily="18" charset="0"/>
              </a:rPr>
              <a:t>Dr.</a:t>
            </a:r>
            <a:r>
              <a:rPr lang="en-IN" sz="1200" i="1" dirty="0">
                <a:latin typeface="Times New Roman" panose="02020603050405020304" pitchFamily="18" charset="0"/>
                <a:cs typeface="Times New Roman" panose="02020603050405020304" pitchFamily="18" charset="0"/>
              </a:rPr>
              <a:t> </a:t>
            </a:r>
            <a:r>
              <a:rPr lang="en-IN" sz="1200" i="1" dirty="0" err="1">
                <a:latin typeface="Times New Roman" panose="02020603050405020304" pitchFamily="18" charset="0"/>
                <a:cs typeface="Times New Roman" panose="02020603050405020304" pitchFamily="18" charset="0"/>
              </a:rPr>
              <a:t>Abhishek</a:t>
            </a:r>
            <a:r>
              <a:rPr lang="en-IN" sz="1200" i="1" dirty="0">
                <a:latin typeface="Times New Roman" panose="02020603050405020304" pitchFamily="18" charset="0"/>
                <a:cs typeface="Times New Roman" panose="02020603050405020304" pitchFamily="18" charset="0"/>
              </a:rPr>
              <a:t> M B.</a:t>
            </a:r>
          </a:p>
          <a:p>
            <a:r>
              <a:rPr lang="en-IN" sz="1200" i="1" dirty="0">
                <a:latin typeface="Times New Roman" panose="02020603050405020304" pitchFamily="18" charset="0"/>
                <a:cs typeface="Times New Roman" panose="02020603050405020304" pitchFamily="18" charset="0"/>
              </a:rPr>
              <a:t>Dr Suma M R- A section,</a:t>
            </a:r>
          </a:p>
          <a:p>
            <a:r>
              <a:rPr lang="en-IN" sz="1200" i="1" dirty="0">
                <a:latin typeface="Times New Roman" panose="02020603050405020304" pitchFamily="18" charset="0"/>
                <a:cs typeface="Times New Roman" panose="02020603050405020304" pitchFamily="18" charset="0"/>
              </a:rPr>
              <a:t>Prof </a:t>
            </a:r>
            <a:r>
              <a:rPr lang="en-IN" sz="1200" i="1" dirty="0" err="1">
                <a:latin typeface="Times New Roman" panose="02020603050405020304" pitchFamily="18" charset="0"/>
                <a:cs typeface="Times New Roman" panose="02020603050405020304" pitchFamily="18" charset="0"/>
              </a:rPr>
              <a:t>Srividya</a:t>
            </a:r>
            <a:r>
              <a:rPr lang="en-IN" sz="1200" i="1" dirty="0">
                <a:latin typeface="Times New Roman" panose="02020603050405020304" pitchFamily="18" charset="0"/>
                <a:cs typeface="Times New Roman" panose="02020603050405020304" pitchFamily="18" charset="0"/>
              </a:rPr>
              <a:t> L - B section,</a:t>
            </a:r>
          </a:p>
          <a:p>
            <a:r>
              <a:rPr lang="en-IN" sz="1200" i="1" dirty="0">
                <a:latin typeface="Times New Roman" panose="02020603050405020304" pitchFamily="18" charset="0"/>
                <a:cs typeface="Times New Roman" panose="02020603050405020304" pitchFamily="18" charset="0"/>
              </a:rPr>
              <a:t>Prof </a:t>
            </a:r>
            <a:r>
              <a:rPr lang="en-IN" sz="1200" i="1" dirty="0" err="1">
                <a:latin typeface="Times New Roman" panose="02020603050405020304" pitchFamily="18" charset="0"/>
                <a:cs typeface="Times New Roman" panose="02020603050405020304" pitchFamily="18" charset="0"/>
              </a:rPr>
              <a:t>Manasa</a:t>
            </a:r>
            <a:r>
              <a:rPr lang="en-IN" sz="1200" i="1" dirty="0">
                <a:latin typeface="Times New Roman" panose="02020603050405020304" pitchFamily="18" charset="0"/>
                <a:cs typeface="Times New Roman" panose="02020603050405020304" pitchFamily="18" charset="0"/>
              </a:rPr>
              <a:t> R K- C Section,</a:t>
            </a:r>
          </a:p>
          <a:p>
            <a:r>
              <a:rPr lang="en-IN" sz="1200" i="1" dirty="0">
                <a:latin typeface="Times New Roman" panose="02020603050405020304" pitchFamily="18" charset="0"/>
                <a:cs typeface="Times New Roman" panose="02020603050405020304" pitchFamily="18" charset="0"/>
              </a:rPr>
              <a:t>Prof </a:t>
            </a:r>
            <a:r>
              <a:rPr lang="en-IN" sz="1200" i="1" dirty="0" err="1">
                <a:latin typeface="Times New Roman" panose="02020603050405020304" pitchFamily="18" charset="0"/>
                <a:cs typeface="Times New Roman" panose="02020603050405020304" pitchFamily="18" charset="0"/>
              </a:rPr>
              <a:t>Bindu</a:t>
            </a:r>
            <a:r>
              <a:rPr lang="en-IN" sz="1200" i="1" dirty="0">
                <a:latin typeface="Times New Roman" panose="02020603050405020304" pitchFamily="18" charset="0"/>
                <a:cs typeface="Times New Roman" panose="02020603050405020304" pitchFamily="18" charset="0"/>
              </a:rPr>
              <a:t> H M - D section.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1E017F-26B7-F72A-EE9B-F5935BEA8495}"/>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88F589EE-BA9D-BCDC-1DD7-26882D14AAED}"/>
              </a:ext>
            </a:extLst>
          </p:cNvPr>
          <p:cNvSpPr>
            <a:spLocks noGrp="1"/>
          </p:cNvSpPr>
          <p:nvPr>
            <p:ph type="ftr" sz="quarter" idx="11"/>
          </p:nvPr>
        </p:nvSpPr>
        <p:spPr/>
        <p:txBody>
          <a:bodyPr/>
          <a:lstStyle/>
          <a:p>
            <a:pPr>
              <a:defRPr/>
            </a:pPr>
            <a:r>
              <a:rPr lang="en-US"/>
              <a:t>Dept. of E &amp; CE, DSCE</a:t>
            </a:r>
          </a:p>
        </p:txBody>
      </p:sp>
      <p:sp>
        <p:nvSpPr>
          <p:cNvPr id="4" name="Text Box 2">
            <a:extLst>
              <a:ext uri="{FF2B5EF4-FFF2-40B4-BE49-F238E27FC236}">
                <a16:creationId xmlns:a16="http://schemas.microsoft.com/office/drawing/2014/main" id="{75A9835B-4E4A-BEA6-D055-2565E38F55CB}"/>
              </a:ext>
            </a:extLst>
          </p:cNvPr>
          <p:cNvSpPr txBox="1">
            <a:spLocks noChangeArrowheads="1"/>
          </p:cNvSpPr>
          <p:nvPr/>
        </p:nvSpPr>
        <p:spPr bwMode="auto">
          <a:xfrm>
            <a:off x="152400" y="228600"/>
            <a:ext cx="118872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Expected Results</a:t>
            </a:r>
          </a:p>
        </p:txBody>
      </p:sp>
    </p:spTree>
    <p:extLst>
      <p:ext uri="{BB962C8B-B14F-4D97-AF65-F5344CB8AC3E}">
        <p14:creationId xmlns:p14="http://schemas.microsoft.com/office/powerpoint/2010/main" val="30345789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0261F03-35EA-A4A8-32B4-671D00120F83}"/>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76D6D598-1A72-8D5D-1896-3FB997C1741C}"/>
              </a:ext>
            </a:extLst>
          </p:cNvPr>
          <p:cNvSpPr>
            <a:spLocks noGrp="1"/>
          </p:cNvSpPr>
          <p:nvPr>
            <p:ph type="ftr" sz="quarter" idx="11"/>
          </p:nvPr>
        </p:nvSpPr>
        <p:spPr/>
        <p:txBody>
          <a:bodyPr/>
          <a:lstStyle/>
          <a:p>
            <a:pPr>
              <a:defRPr/>
            </a:pPr>
            <a:r>
              <a:rPr lang="en-US"/>
              <a:t>Dept. of E &amp; CE, DSCE</a:t>
            </a:r>
          </a:p>
        </p:txBody>
      </p:sp>
      <p:sp>
        <p:nvSpPr>
          <p:cNvPr id="4" name="Text Box 2">
            <a:extLst>
              <a:ext uri="{FF2B5EF4-FFF2-40B4-BE49-F238E27FC236}">
                <a16:creationId xmlns:a16="http://schemas.microsoft.com/office/drawing/2014/main" id="{C39379CA-7227-34B0-69F6-173A7A4C38F0}"/>
              </a:ext>
            </a:extLst>
          </p:cNvPr>
          <p:cNvSpPr txBox="1">
            <a:spLocks noChangeArrowheads="1"/>
          </p:cNvSpPr>
          <p:nvPr/>
        </p:nvSpPr>
        <p:spPr bwMode="auto">
          <a:xfrm>
            <a:off x="152400" y="259080"/>
            <a:ext cx="118872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Advantages</a:t>
            </a:r>
          </a:p>
        </p:txBody>
      </p:sp>
      <p:sp>
        <p:nvSpPr>
          <p:cNvPr id="6" name="TextBox 5">
            <a:extLst>
              <a:ext uri="{FF2B5EF4-FFF2-40B4-BE49-F238E27FC236}">
                <a16:creationId xmlns:a16="http://schemas.microsoft.com/office/drawing/2014/main" id="{80AC9097-4E45-B535-4C3C-3AFF639CF7A4}"/>
              </a:ext>
            </a:extLst>
          </p:cNvPr>
          <p:cNvSpPr txBox="1"/>
          <p:nvPr/>
        </p:nvSpPr>
        <p:spPr>
          <a:xfrm>
            <a:off x="228600" y="838289"/>
            <a:ext cx="6400800" cy="6001643"/>
          </a:xfrm>
          <a:prstGeom prst="rect">
            <a:avLst/>
          </a:prstGeom>
          <a:noFill/>
        </p:spPr>
        <p:txBody>
          <a:bodyPr wrap="square" rtlCol="0">
            <a:spAutoFit/>
          </a:bodyPr>
          <a:lstStyle/>
          <a:p>
            <a:endParaRPr lang="en-US" sz="2400" b="1" dirty="0">
              <a:latin typeface="Times New Roman" panose="02020603050405020304" pitchFamily="18" charset="0"/>
              <a:ea typeface="Cambria" panose="02040503050406030204" pitchFamily="18" charset="0"/>
              <a:cs typeface="Times New Roman" panose="02020603050405020304" pitchFamily="18" charset="0"/>
            </a:endParaRPr>
          </a:p>
          <a:p>
            <a:pPr algn="l">
              <a:buFont typeface="+mj-lt"/>
              <a:buAutoNum type="arabicPeriod"/>
            </a:pPr>
            <a:r>
              <a:rPr lang="en-US" sz="2400" b="1" dirty="0">
                <a:latin typeface="Times New Roman" panose="02020603050405020304" pitchFamily="18" charset="0"/>
                <a:cs typeface="Times New Roman" panose="02020603050405020304" pitchFamily="18" charset="0"/>
              </a:rPr>
              <a:t> Early Detection and Prevention:</a:t>
            </a:r>
          </a:p>
          <a:p>
            <a:pPr lvl="1" algn="l"/>
            <a:r>
              <a:rPr lang="en-US" sz="2000" b="0" dirty="0">
                <a:latin typeface="Times New Roman" panose="02020603050405020304" pitchFamily="18" charset="0"/>
                <a:cs typeface="Times New Roman" panose="02020603050405020304" pitchFamily="18" charset="0"/>
              </a:rPr>
              <a:t>The system helps in identifying individuals at high risk of a cardiovascular issue, enabling timely interventions and lifestyle changes to reduce that risk.</a:t>
            </a:r>
          </a:p>
          <a:p>
            <a:pPr lvl="1" algn="l"/>
            <a:endParaRPr lang="en-US" sz="2400" b="0" dirty="0">
              <a:latin typeface="Times New Roman" panose="02020603050405020304" pitchFamily="18" charset="0"/>
              <a:cs typeface="Times New Roman" panose="02020603050405020304" pitchFamily="18" charset="0"/>
            </a:endParaRPr>
          </a:p>
          <a:p>
            <a:pPr algn="l"/>
            <a:r>
              <a:rPr lang="en-US" sz="2400" b="0" dirty="0">
                <a:latin typeface="Times New Roman" panose="02020603050405020304" pitchFamily="18" charset="0"/>
                <a:cs typeface="Times New Roman" panose="02020603050405020304" pitchFamily="18" charset="0"/>
              </a:rPr>
              <a:t>2. </a:t>
            </a:r>
            <a:r>
              <a:rPr lang="en-US" sz="2400" b="1" dirty="0">
                <a:latin typeface="Times New Roman" panose="02020603050405020304" pitchFamily="18" charset="0"/>
                <a:cs typeface="Times New Roman" panose="02020603050405020304" pitchFamily="18" charset="0"/>
              </a:rPr>
              <a:t>Improved Patient Outcomes:</a:t>
            </a:r>
          </a:p>
          <a:p>
            <a:pPr lvl="1" algn="l"/>
            <a:r>
              <a:rPr lang="en-US" sz="2000" b="0" dirty="0">
                <a:latin typeface="Times New Roman" panose="02020603050405020304" pitchFamily="18" charset="0"/>
                <a:cs typeface="Times New Roman" panose="02020603050405020304" pitchFamily="18" charset="0"/>
              </a:rPr>
              <a:t>Early intervention can significantly improve patient outcomes by reducing the severity of cardiovascular related issues and associated complications.</a:t>
            </a:r>
          </a:p>
          <a:p>
            <a:pPr lvl="1" algn="l"/>
            <a:endParaRPr lang="en-US" sz="2000" dirty="0">
              <a:latin typeface="Times New Roman" panose="02020603050405020304" pitchFamily="18" charset="0"/>
              <a:cs typeface="Times New Roman" panose="02020603050405020304" pitchFamily="18" charset="0"/>
            </a:endParaRPr>
          </a:p>
          <a:p>
            <a:pPr algn="l"/>
            <a:r>
              <a:rPr lang="en-US" sz="2400" dirty="0">
                <a:latin typeface="Times New Roman" panose="02020603050405020304" pitchFamily="18" charset="0"/>
                <a:cs typeface="Times New Roman" panose="02020603050405020304" pitchFamily="18" charset="0"/>
              </a:rPr>
              <a:t>3</a:t>
            </a:r>
            <a:r>
              <a:rPr lang="en-US" sz="2400" b="0"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Cost-Effectiveness:</a:t>
            </a:r>
          </a:p>
          <a:p>
            <a:pPr lvl="1" algn="l"/>
            <a:r>
              <a:rPr lang="en-US" sz="2000" b="0" dirty="0">
                <a:latin typeface="Times New Roman" panose="02020603050405020304" pitchFamily="18" charset="0"/>
                <a:cs typeface="Times New Roman" panose="02020603050405020304" pitchFamily="18" charset="0"/>
              </a:rPr>
              <a:t>Predicting and preventing cardiovascular in advance can lead to significant cost savings for both individuals and the healthcare system by minimizing emergency care and hospitalization costs.</a:t>
            </a:r>
          </a:p>
          <a:p>
            <a:pPr lvl="1" algn="l"/>
            <a:endParaRPr lang="en-US" sz="2000" b="0" dirty="0">
              <a:latin typeface="Times New Roman" panose="02020603050405020304" pitchFamily="18" charset="0"/>
              <a:cs typeface="Times New Roman" panose="02020603050405020304" pitchFamily="18" charset="0"/>
            </a:endParaRPr>
          </a:p>
          <a:p>
            <a:pPr lvl="1" algn="l"/>
            <a:endParaRPr lang="en-US" sz="2400" b="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4FBD51D6-D675-4A85-A300-33424A84F6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6322" y="2266900"/>
            <a:ext cx="5054749" cy="2727960"/>
          </a:xfrm>
          <a:prstGeom prst="rect">
            <a:avLst/>
          </a:prstGeom>
        </p:spPr>
      </p:pic>
    </p:spTree>
    <p:extLst>
      <p:ext uri="{BB962C8B-B14F-4D97-AF65-F5344CB8AC3E}">
        <p14:creationId xmlns:p14="http://schemas.microsoft.com/office/powerpoint/2010/main" val="1767281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1B9601-373F-22FF-A9C5-C8FBD74EEFC2}"/>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F07E6C20-BF70-0461-3118-3D36D5C81F16}"/>
              </a:ext>
            </a:extLst>
          </p:cNvPr>
          <p:cNvSpPr>
            <a:spLocks noGrp="1"/>
          </p:cNvSpPr>
          <p:nvPr>
            <p:ph type="ftr" sz="quarter" idx="11"/>
          </p:nvPr>
        </p:nvSpPr>
        <p:spPr/>
        <p:txBody>
          <a:bodyPr/>
          <a:lstStyle/>
          <a:p>
            <a:pPr>
              <a:defRPr/>
            </a:pPr>
            <a:r>
              <a:rPr lang="en-US"/>
              <a:t>Dept. of E &amp; CE, DSCE</a:t>
            </a:r>
          </a:p>
        </p:txBody>
      </p:sp>
      <p:sp>
        <p:nvSpPr>
          <p:cNvPr id="4" name="TextBox 3">
            <a:extLst>
              <a:ext uri="{FF2B5EF4-FFF2-40B4-BE49-F238E27FC236}">
                <a16:creationId xmlns:a16="http://schemas.microsoft.com/office/drawing/2014/main" id="{FD26671F-4F0D-BF92-F3E0-FFA6BFF10BEB}"/>
              </a:ext>
            </a:extLst>
          </p:cNvPr>
          <p:cNvSpPr txBox="1"/>
          <p:nvPr/>
        </p:nvSpPr>
        <p:spPr>
          <a:xfrm>
            <a:off x="228600" y="304800"/>
            <a:ext cx="6172200" cy="5693866"/>
          </a:xfrm>
          <a:prstGeom prst="rect">
            <a:avLst/>
          </a:prstGeom>
          <a:noFill/>
        </p:spPr>
        <p:txBody>
          <a:bodyPr wrap="square" rtlCol="0">
            <a:spAutoFit/>
          </a:bodyPr>
          <a:lstStyle/>
          <a:p>
            <a:pPr algn="l"/>
            <a:r>
              <a:rPr lang="en-US" sz="2400" b="0" dirty="0">
                <a:latin typeface="Times New Roman" panose="02020603050405020304" pitchFamily="18" charset="0"/>
                <a:cs typeface="Times New Roman" panose="02020603050405020304" pitchFamily="18" charset="0"/>
              </a:rPr>
              <a:t>4. </a:t>
            </a:r>
            <a:r>
              <a:rPr lang="en-US" sz="2400" b="1" dirty="0">
                <a:latin typeface="Times New Roman" panose="02020603050405020304" pitchFamily="18" charset="0"/>
                <a:cs typeface="Times New Roman" panose="02020603050405020304" pitchFamily="18" charset="0"/>
              </a:rPr>
              <a:t>Personalized Medicine:</a:t>
            </a:r>
          </a:p>
          <a:p>
            <a:pPr lvl="1" algn="l"/>
            <a:r>
              <a:rPr lang="en-US" sz="2000" b="0" dirty="0">
                <a:latin typeface="Times New Roman" panose="02020603050405020304" pitchFamily="18" charset="0"/>
                <a:cs typeface="Times New Roman" panose="02020603050405020304" pitchFamily="18" charset="0"/>
              </a:rPr>
              <a:t>The system allows for a personalized approach to healthcare, tailoring recommendations and treatments based on an individual's specific risk factors.</a:t>
            </a:r>
          </a:p>
          <a:p>
            <a:pPr lvl="1" algn="l"/>
            <a:endParaRPr lang="en-US" sz="2400" b="0" dirty="0">
              <a:latin typeface="Times New Roman" panose="02020603050405020304" pitchFamily="18" charset="0"/>
              <a:cs typeface="Times New Roman" panose="02020603050405020304" pitchFamily="18" charset="0"/>
            </a:endParaRPr>
          </a:p>
          <a:p>
            <a:pPr algn="l"/>
            <a:r>
              <a:rPr lang="en-US" sz="2400" b="0" dirty="0">
                <a:latin typeface="Times New Roman" panose="02020603050405020304" pitchFamily="18" charset="0"/>
                <a:cs typeface="Times New Roman" panose="02020603050405020304" pitchFamily="18" charset="0"/>
              </a:rPr>
              <a:t>5. </a:t>
            </a:r>
            <a:r>
              <a:rPr lang="en-US" sz="2400" b="1" dirty="0">
                <a:latin typeface="Times New Roman" panose="02020603050405020304" pitchFamily="18" charset="0"/>
                <a:cs typeface="Times New Roman" panose="02020603050405020304" pitchFamily="18" charset="0"/>
              </a:rPr>
              <a:t>Public Health Impact:</a:t>
            </a:r>
          </a:p>
          <a:p>
            <a:pPr lvl="1" algn="l"/>
            <a:r>
              <a:rPr lang="en-US" sz="2000" b="0" dirty="0">
                <a:latin typeface="Times New Roman" panose="02020603050405020304" pitchFamily="18" charset="0"/>
                <a:cs typeface="Times New Roman" panose="02020603050405020304" pitchFamily="18" charset="0"/>
              </a:rPr>
              <a:t>By identifying high-risk groups, public health initiatives can be targeted more effectively, potentially leading to a reduction in overall cardiovascular health issues in the population.</a:t>
            </a:r>
          </a:p>
          <a:p>
            <a:pPr lvl="1" algn="l"/>
            <a:endParaRPr lang="en-US" sz="2400" b="0" dirty="0">
              <a:latin typeface="Times New Roman" panose="02020603050405020304" pitchFamily="18" charset="0"/>
              <a:cs typeface="Times New Roman" panose="02020603050405020304" pitchFamily="18" charset="0"/>
            </a:endParaRPr>
          </a:p>
          <a:p>
            <a:pPr algn="l"/>
            <a:r>
              <a:rPr lang="en-US" sz="2400" b="0" dirty="0">
                <a:latin typeface="Times New Roman" panose="02020603050405020304" pitchFamily="18" charset="0"/>
                <a:cs typeface="Times New Roman" panose="02020603050405020304" pitchFamily="18" charset="0"/>
              </a:rPr>
              <a:t>6. </a:t>
            </a:r>
            <a:r>
              <a:rPr lang="en-US" sz="2400" b="1" dirty="0">
                <a:latin typeface="Times New Roman" panose="02020603050405020304" pitchFamily="18" charset="0"/>
                <a:cs typeface="Times New Roman" panose="02020603050405020304" pitchFamily="18" charset="0"/>
              </a:rPr>
              <a:t>Data-Driven Decision Making:</a:t>
            </a:r>
          </a:p>
          <a:p>
            <a:pPr lvl="1" algn="l"/>
            <a:r>
              <a:rPr lang="en-US" sz="2000" b="0" dirty="0">
                <a:latin typeface="Times New Roman" panose="02020603050405020304" pitchFamily="18" charset="0"/>
                <a:cs typeface="Times New Roman" panose="02020603050405020304" pitchFamily="18" charset="0"/>
              </a:rPr>
              <a:t>Healthcare providers can make informed decisions based on the predictive insights provided by the system, enhancing the efficiency and effectiveness of their care delivery.</a:t>
            </a:r>
          </a:p>
          <a:p>
            <a:endParaRPr lang="en-IN" sz="2400" dirty="0"/>
          </a:p>
        </p:txBody>
      </p:sp>
      <p:pic>
        <p:nvPicPr>
          <p:cNvPr id="5" name="Picture 4">
            <a:extLst>
              <a:ext uri="{FF2B5EF4-FFF2-40B4-BE49-F238E27FC236}">
                <a16:creationId xmlns:a16="http://schemas.microsoft.com/office/drawing/2014/main" id="{8BF801EE-3D8E-4393-ADBE-604097CE31C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72400" y="381000"/>
            <a:ext cx="2667000" cy="1718965"/>
          </a:xfrm>
          <a:prstGeom prst="rect">
            <a:avLst/>
          </a:prstGeom>
        </p:spPr>
      </p:pic>
      <p:pic>
        <p:nvPicPr>
          <p:cNvPr id="7" name="Picture 6">
            <a:extLst>
              <a:ext uri="{FF2B5EF4-FFF2-40B4-BE49-F238E27FC236}">
                <a16:creationId xmlns:a16="http://schemas.microsoft.com/office/drawing/2014/main" id="{E9552855-9BD2-4281-8976-2F398DB67AD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36648" y="3352800"/>
            <a:ext cx="3031352" cy="2286000"/>
          </a:xfrm>
          <a:prstGeom prst="rect">
            <a:avLst/>
          </a:prstGeom>
        </p:spPr>
      </p:pic>
    </p:spTree>
    <p:extLst>
      <p:ext uri="{BB962C8B-B14F-4D97-AF65-F5344CB8AC3E}">
        <p14:creationId xmlns:p14="http://schemas.microsoft.com/office/powerpoint/2010/main" val="32595100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A946DB8-1F73-29B7-8465-5DC5F6E38824}"/>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E4B2CC27-54AC-0B94-C864-0F39FF5463CA}"/>
              </a:ext>
            </a:extLst>
          </p:cNvPr>
          <p:cNvSpPr>
            <a:spLocks noGrp="1"/>
          </p:cNvSpPr>
          <p:nvPr>
            <p:ph type="ftr" sz="quarter" idx="11"/>
          </p:nvPr>
        </p:nvSpPr>
        <p:spPr/>
        <p:txBody>
          <a:bodyPr/>
          <a:lstStyle/>
          <a:p>
            <a:pPr>
              <a:defRPr/>
            </a:pPr>
            <a:r>
              <a:rPr lang="en-US"/>
              <a:t>Dept. of E &amp; CE, DSCE</a:t>
            </a:r>
          </a:p>
        </p:txBody>
      </p:sp>
      <p:sp>
        <p:nvSpPr>
          <p:cNvPr id="4" name="Text Box 2">
            <a:extLst>
              <a:ext uri="{FF2B5EF4-FFF2-40B4-BE49-F238E27FC236}">
                <a16:creationId xmlns:a16="http://schemas.microsoft.com/office/drawing/2014/main" id="{695394A4-1773-1664-FA9C-0E4ABDBCC251}"/>
              </a:ext>
            </a:extLst>
          </p:cNvPr>
          <p:cNvSpPr txBox="1">
            <a:spLocks noChangeArrowheads="1"/>
          </p:cNvSpPr>
          <p:nvPr/>
        </p:nvSpPr>
        <p:spPr bwMode="auto">
          <a:xfrm>
            <a:off x="152400" y="304800"/>
            <a:ext cx="118872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Applications</a:t>
            </a:r>
          </a:p>
        </p:txBody>
      </p:sp>
      <p:sp>
        <p:nvSpPr>
          <p:cNvPr id="7" name="TextBox 6">
            <a:extLst>
              <a:ext uri="{FF2B5EF4-FFF2-40B4-BE49-F238E27FC236}">
                <a16:creationId xmlns:a16="http://schemas.microsoft.com/office/drawing/2014/main" id="{1BA3B26C-1A3E-5C3F-9FE5-70AE4E5AAB0B}"/>
              </a:ext>
            </a:extLst>
          </p:cNvPr>
          <p:cNvSpPr txBox="1"/>
          <p:nvPr/>
        </p:nvSpPr>
        <p:spPr>
          <a:xfrm>
            <a:off x="266700" y="975515"/>
            <a:ext cx="11658600" cy="6309420"/>
          </a:xfrm>
          <a:prstGeom prst="rect">
            <a:avLst/>
          </a:prstGeom>
          <a:noFill/>
        </p:spPr>
        <p:txBody>
          <a:bodyPr wrap="square" rtlCol="0">
            <a:spAutoFit/>
          </a:bodyPr>
          <a:lstStyle/>
          <a:p>
            <a:r>
              <a:rPr lang="en-US" sz="2000" b="0" dirty="0">
                <a:effectLst/>
                <a:latin typeface="Times New Roman" panose="02020603050405020304" pitchFamily="18" charset="0"/>
                <a:ea typeface="Cambria" panose="02040503050406030204" pitchFamily="18" charset="0"/>
                <a:cs typeface="Times New Roman" panose="02020603050405020304" pitchFamily="18" charset="0"/>
              </a:rPr>
              <a:t>A cardiovascular health management system is a valuable tool that utilizes various algorithms, data analysis techniques, and medical information to predict the risk of an individual experiencing a heart attack. </a:t>
            </a:r>
            <a:r>
              <a:rPr lang="en-US" sz="2000" b="0" dirty="0">
                <a:latin typeface="Times New Roman" panose="02020603050405020304" pitchFamily="18" charset="0"/>
                <a:ea typeface="Cambria" panose="02040503050406030204" pitchFamily="18" charset="0"/>
                <a:cs typeface="Times New Roman" panose="02020603050405020304" pitchFamily="18" charset="0"/>
              </a:rPr>
              <a:t>Some of its applications include:</a:t>
            </a:r>
          </a:p>
          <a:p>
            <a:endParaRPr lang="en-US" sz="2000" b="1" dirty="0">
              <a:latin typeface="Times New Roman" panose="02020603050405020304" pitchFamily="18" charset="0"/>
              <a:ea typeface="Cambria" panose="02040503050406030204" pitchFamily="18" charset="0"/>
              <a:cs typeface="Times New Roman" panose="02020603050405020304" pitchFamily="18" charset="0"/>
            </a:endParaRPr>
          </a:p>
          <a:p>
            <a:pPr algn="l">
              <a:buFont typeface="+mj-lt"/>
              <a:buAutoNum type="arabicPeriod"/>
            </a:pPr>
            <a:r>
              <a:rPr lang="en-US" sz="2000" b="1"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Personalized Healthcare Plans:</a:t>
            </a:r>
          </a:p>
          <a:p>
            <a:pPr lvl="1" algn="l"/>
            <a:r>
              <a:rPr lang="en-US" sz="2000" b="0" dirty="0">
                <a:latin typeface="Times New Roman" panose="02020603050405020304" pitchFamily="18" charset="0"/>
                <a:cs typeface="Times New Roman" panose="02020603050405020304" pitchFamily="18" charset="0"/>
              </a:rPr>
              <a:t>Heart attack prediction systems can aid in creating personalized healthcare plans for individuals based on their risk levels. Doctors can tailor recommendations, medications, and lifestyle modifications to reduce the risk of a heart attack.</a:t>
            </a:r>
          </a:p>
          <a:p>
            <a:pPr marL="742950" lvl="1" indent="-285750" algn="l">
              <a:buFont typeface="+mj-lt"/>
              <a:buAutoNum type="arabicPeriod"/>
            </a:pPr>
            <a:endParaRPr lang="en-US" sz="2000" b="1" dirty="0">
              <a:latin typeface="Times New Roman" panose="02020603050405020304" pitchFamily="18" charset="0"/>
              <a:cs typeface="Times New Roman" panose="02020603050405020304" pitchFamily="18" charset="0"/>
            </a:endParaRPr>
          </a:p>
          <a:p>
            <a:pPr algn="l">
              <a:buFont typeface="+mj-lt"/>
              <a:buAutoNum type="arabicPeriod"/>
            </a:pPr>
            <a:r>
              <a:rPr lang="en-US" sz="2400" b="1" dirty="0">
                <a:latin typeface="Times New Roman" panose="02020603050405020304" pitchFamily="18" charset="0"/>
                <a:cs typeface="Times New Roman" panose="02020603050405020304" pitchFamily="18" charset="0"/>
              </a:rPr>
              <a:t> Preventive Health Screenings:</a:t>
            </a:r>
          </a:p>
          <a:p>
            <a:pPr lvl="1" algn="l"/>
            <a:r>
              <a:rPr lang="en-US" sz="2000" b="0" dirty="0">
                <a:latin typeface="Times New Roman" panose="02020603050405020304" pitchFamily="18" charset="0"/>
                <a:cs typeface="Times New Roman" panose="02020603050405020304" pitchFamily="18" charset="0"/>
              </a:rPr>
              <a:t>Health institutions can use these systems to identify high-risk groups within the population for targeted preventive health screenings. This can lead to better resource allocation and more effective preventive measures.</a:t>
            </a:r>
          </a:p>
          <a:p>
            <a:pPr marL="742950" lvl="1" indent="-285750" algn="l">
              <a:buFont typeface="+mj-lt"/>
              <a:buAutoNum type="arabicPeriod"/>
            </a:pPr>
            <a:endParaRPr lang="en-US" sz="2000" b="0" dirty="0">
              <a:latin typeface="Times New Roman" panose="02020603050405020304" pitchFamily="18" charset="0"/>
              <a:cs typeface="Times New Roman" panose="02020603050405020304" pitchFamily="18" charset="0"/>
            </a:endParaRPr>
          </a:p>
          <a:p>
            <a:pPr marL="742950" lvl="1" indent="-285750" algn="l">
              <a:buFont typeface="+mj-lt"/>
              <a:buAutoNum type="arabicPeriod"/>
            </a:pPr>
            <a:endParaRPr lang="en-US" sz="2000" b="0" dirty="0">
              <a:latin typeface="Times New Roman" panose="02020603050405020304" pitchFamily="18" charset="0"/>
              <a:cs typeface="Times New Roman" panose="02020603050405020304" pitchFamily="18" charset="0"/>
            </a:endParaRPr>
          </a:p>
          <a:p>
            <a:pPr marL="742950" lvl="1" indent="-285750" algn="l">
              <a:buFont typeface="+mj-lt"/>
              <a:buAutoNum type="arabicPeriod"/>
            </a:pPr>
            <a:endParaRPr lang="en-US" sz="2000" b="0" dirty="0">
              <a:latin typeface="Times New Roman" panose="02020603050405020304" pitchFamily="18" charset="0"/>
              <a:cs typeface="Times New Roman" panose="02020603050405020304" pitchFamily="18" charset="0"/>
            </a:endParaRPr>
          </a:p>
          <a:p>
            <a:pPr marL="742950" lvl="1" indent="-285750" algn="l">
              <a:buFont typeface="+mj-lt"/>
              <a:buAutoNum type="arabicPeriod"/>
            </a:pPr>
            <a:endParaRPr lang="en-US" sz="2000" b="0" dirty="0">
              <a:latin typeface="Times New Roman" panose="02020603050405020304" pitchFamily="18" charset="0"/>
              <a:cs typeface="Times New Roman" panose="02020603050405020304" pitchFamily="18" charset="0"/>
            </a:endParaRPr>
          </a:p>
          <a:p>
            <a:endParaRPr lang="en-US" sz="2000" b="0" dirty="0">
              <a:latin typeface="Times New Roman" panose="02020603050405020304" pitchFamily="18" charset="0"/>
              <a:ea typeface="Cambria" panose="02040503050406030204" pitchFamily="18" charset="0"/>
              <a:cs typeface="Times New Roman" panose="02020603050405020304" pitchFamily="18" charset="0"/>
            </a:endParaRPr>
          </a:p>
          <a:p>
            <a:endParaRPr lang="en-US" sz="2000" b="0" dirty="0">
              <a:latin typeface="Times New Roman" panose="02020603050405020304" pitchFamily="18" charset="0"/>
              <a:ea typeface="Cambria" panose="02040503050406030204" pitchFamily="18" charset="0"/>
              <a:cs typeface="Times New Roman" panose="02020603050405020304" pitchFamily="18" charset="0"/>
            </a:endParaRPr>
          </a:p>
          <a:p>
            <a:endParaRPr lang="en-IN" sz="20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277703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CCDFF16-5A37-CC04-CA72-833667BBAD32}"/>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4496B615-EC4C-11FB-B1D2-760D2BA205D6}"/>
              </a:ext>
            </a:extLst>
          </p:cNvPr>
          <p:cNvSpPr>
            <a:spLocks noGrp="1"/>
          </p:cNvSpPr>
          <p:nvPr>
            <p:ph type="ftr" sz="quarter" idx="11"/>
          </p:nvPr>
        </p:nvSpPr>
        <p:spPr/>
        <p:txBody>
          <a:bodyPr/>
          <a:lstStyle/>
          <a:p>
            <a:pPr>
              <a:defRPr/>
            </a:pPr>
            <a:r>
              <a:rPr lang="en-US"/>
              <a:t>Dept. of E &amp; CE, DSCE</a:t>
            </a:r>
          </a:p>
        </p:txBody>
      </p:sp>
      <p:sp>
        <p:nvSpPr>
          <p:cNvPr id="5" name="TextBox 4">
            <a:extLst>
              <a:ext uri="{FF2B5EF4-FFF2-40B4-BE49-F238E27FC236}">
                <a16:creationId xmlns:a16="http://schemas.microsoft.com/office/drawing/2014/main" id="{4099EBD6-D309-7C78-8F11-29AEF0D31AEA}"/>
              </a:ext>
            </a:extLst>
          </p:cNvPr>
          <p:cNvSpPr txBox="1"/>
          <p:nvPr/>
        </p:nvSpPr>
        <p:spPr>
          <a:xfrm>
            <a:off x="685800" y="685800"/>
            <a:ext cx="10820400" cy="2985433"/>
          </a:xfrm>
          <a:prstGeom prst="rect">
            <a:avLst/>
          </a:prstGeom>
          <a:noFill/>
        </p:spPr>
        <p:txBody>
          <a:bodyPr wrap="square">
            <a:spAutoFit/>
          </a:bodyPr>
          <a:lstStyle/>
          <a:p>
            <a:pPr algn="l"/>
            <a:r>
              <a:rPr lang="en-US" sz="2000" b="0" dirty="0">
                <a:latin typeface="Times New Roman" panose="02020603050405020304" pitchFamily="18" charset="0"/>
                <a:cs typeface="Times New Roman" panose="02020603050405020304" pitchFamily="18" charset="0"/>
              </a:rPr>
              <a:t>3</a:t>
            </a:r>
            <a:r>
              <a:rPr lang="en-US" sz="2000" b="1" dirty="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Research and Clinical Studies:</a:t>
            </a:r>
          </a:p>
          <a:p>
            <a:pPr lvl="1" algn="l"/>
            <a:r>
              <a:rPr lang="en-US" sz="2000" b="0" dirty="0">
                <a:latin typeface="Times New Roman" panose="02020603050405020304" pitchFamily="18" charset="0"/>
                <a:cs typeface="Times New Roman" panose="02020603050405020304" pitchFamily="18" charset="0"/>
              </a:rPr>
              <a:t>Heart attack prediction systems can contribute to medical research by providing valuable insights into risk factors and patterns. Researchers can use the data generated by these systems to enhance their understanding of heart disease and refine predictive models.</a:t>
            </a:r>
          </a:p>
          <a:p>
            <a:pPr marL="742950" lvl="1" indent="-285750" algn="l">
              <a:buFont typeface="+mj-lt"/>
              <a:buAutoNum type="arabicPeriod"/>
            </a:pPr>
            <a:endParaRPr lang="en-US" sz="2000" b="1" dirty="0">
              <a:latin typeface="Times New Roman" panose="02020603050405020304" pitchFamily="18" charset="0"/>
              <a:cs typeface="Times New Roman" panose="02020603050405020304" pitchFamily="18" charset="0"/>
            </a:endParaRPr>
          </a:p>
          <a:p>
            <a:pPr algn="l"/>
            <a:r>
              <a:rPr lang="en-US" sz="2400" b="1" dirty="0">
                <a:latin typeface="Times New Roman" panose="02020603050405020304" pitchFamily="18" charset="0"/>
                <a:cs typeface="Times New Roman" panose="02020603050405020304" pitchFamily="18" charset="0"/>
              </a:rPr>
              <a:t>4. Health Insurance Assessment:</a:t>
            </a:r>
          </a:p>
          <a:p>
            <a:pPr lvl="1" algn="l"/>
            <a:r>
              <a:rPr lang="en-US" sz="2000" b="0" dirty="0">
                <a:latin typeface="Times New Roman" panose="02020603050405020304" pitchFamily="18" charset="0"/>
                <a:cs typeface="Times New Roman" panose="02020603050405020304" pitchFamily="18" charset="0"/>
              </a:rPr>
              <a:t>Health insurance companies can utilize these systems to assess the risk of potential policyholders, leading to more accurate risk assessment and appropriate premium adjustments.</a:t>
            </a:r>
          </a:p>
          <a:p>
            <a:pPr marL="742950" lvl="1" indent="-285750" algn="l">
              <a:buFont typeface="+mj-lt"/>
              <a:buAutoNum type="arabicPeriod"/>
            </a:pPr>
            <a:endParaRPr lang="en-US" sz="20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042362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AD5FD6-61D3-8207-92C9-BDABA6D01623}"/>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896E48B7-AA2C-D855-BECC-01C50FDDF217}"/>
              </a:ext>
            </a:extLst>
          </p:cNvPr>
          <p:cNvSpPr>
            <a:spLocks noGrp="1"/>
          </p:cNvSpPr>
          <p:nvPr>
            <p:ph type="ftr" sz="quarter" idx="11"/>
          </p:nvPr>
        </p:nvSpPr>
        <p:spPr/>
        <p:txBody>
          <a:bodyPr/>
          <a:lstStyle/>
          <a:p>
            <a:pPr>
              <a:defRPr/>
            </a:pPr>
            <a:r>
              <a:rPr lang="en-US"/>
              <a:t>Dept. of E &amp; CE, DSCE</a:t>
            </a:r>
          </a:p>
        </p:txBody>
      </p:sp>
      <p:sp>
        <p:nvSpPr>
          <p:cNvPr id="4" name="Text Box 2">
            <a:extLst>
              <a:ext uri="{FF2B5EF4-FFF2-40B4-BE49-F238E27FC236}">
                <a16:creationId xmlns:a16="http://schemas.microsoft.com/office/drawing/2014/main" id="{17F725AB-8FD3-9A6D-EBEB-2A06DA6AEBC5}"/>
              </a:ext>
            </a:extLst>
          </p:cNvPr>
          <p:cNvSpPr txBox="1">
            <a:spLocks noChangeArrowheads="1"/>
          </p:cNvSpPr>
          <p:nvPr/>
        </p:nvSpPr>
        <p:spPr bwMode="auto">
          <a:xfrm>
            <a:off x="152400" y="259080"/>
            <a:ext cx="118872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Flowline</a:t>
            </a:r>
          </a:p>
        </p:txBody>
      </p:sp>
      <p:graphicFrame>
        <p:nvGraphicFramePr>
          <p:cNvPr id="5" name="Table 4">
            <a:extLst>
              <a:ext uri="{FF2B5EF4-FFF2-40B4-BE49-F238E27FC236}">
                <a16:creationId xmlns:a16="http://schemas.microsoft.com/office/drawing/2014/main" id="{2DCF75AE-1A11-D4C1-791C-3106888235FE}"/>
              </a:ext>
            </a:extLst>
          </p:cNvPr>
          <p:cNvGraphicFramePr>
            <a:graphicFrameLocks noGrp="1"/>
          </p:cNvGraphicFramePr>
          <p:nvPr/>
        </p:nvGraphicFramePr>
        <p:xfrm>
          <a:off x="457200" y="1066800"/>
          <a:ext cx="11277600" cy="5105400"/>
        </p:xfrm>
        <a:graphic>
          <a:graphicData uri="http://schemas.openxmlformats.org/drawingml/2006/table">
            <a:tbl>
              <a:tblPr firstRow="1" bandRow="1">
                <a:tableStyleId>{073A0DAA-6AF3-43AB-8588-CEC1D06C72B9}</a:tableStyleId>
              </a:tblPr>
              <a:tblGrid>
                <a:gridCol w="3429000">
                  <a:extLst>
                    <a:ext uri="{9D8B030D-6E8A-4147-A177-3AD203B41FA5}">
                      <a16:colId xmlns:a16="http://schemas.microsoft.com/office/drawing/2014/main" val="4068740056"/>
                    </a:ext>
                  </a:extLst>
                </a:gridCol>
                <a:gridCol w="7848600">
                  <a:extLst>
                    <a:ext uri="{9D8B030D-6E8A-4147-A177-3AD203B41FA5}">
                      <a16:colId xmlns:a16="http://schemas.microsoft.com/office/drawing/2014/main" val="3486163890"/>
                    </a:ext>
                  </a:extLst>
                </a:gridCol>
              </a:tblGrid>
              <a:tr h="1276350">
                <a:tc>
                  <a:txBody>
                    <a:bodyPr/>
                    <a:lstStyle/>
                    <a:p>
                      <a:endParaRPr lang="en-IN" b="0" dirty="0">
                        <a:latin typeface="Times New Roman" panose="02020603050405020304" pitchFamily="18" charset="0"/>
                        <a:cs typeface="Times New Roman" panose="02020603050405020304" pitchFamily="18" charset="0"/>
                      </a:endParaRPr>
                    </a:p>
                    <a:p>
                      <a:r>
                        <a:rPr lang="en-IN" b="0" dirty="0">
                          <a:latin typeface="Times New Roman" panose="02020603050405020304" pitchFamily="18" charset="0"/>
                          <a:cs typeface="Times New Roman" panose="02020603050405020304" pitchFamily="18" charset="0"/>
                        </a:rPr>
                        <a:t>              Aug – Sept 2023</a:t>
                      </a:r>
                    </a:p>
                  </a:txBody>
                  <a:tcPr/>
                </a:tc>
                <a:tc>
                  <a:txBody>
                    <a:bodyPr/>
                    <a:lstStyle/>
                    <a:p>
                      <a:endParaRPr lang="en-US" sz="1800" b="1" kern="1200" dirty="0">
                        <a:solidFill>
                          <a:schemeClr val="lt1"/>
                        </a:solidFill>
                        <a:effectLst/>
                        <a:latin typeface="+mn-lt"/>
                        <a:ea typeface="+mn-ea"/>
                        <a:cs typeface="+mn-cs"/>
                      </a:endParaRPr>
                    </a:p>
                    <a:p>
                      <a:r>
                        <a:rPr lang="en-US" sz="1800" b="1" kern="1200" dirty="0">
                          <a:solidFill>
                            <a:schemeClr val="lt1"/>
                          </a:solidFill>
                          <a:effectLst/>
                          <a:latin typeface="+mn-lt"/>
                          <a:ea typeface="+mn-ea"/>
                          <a:cs typeface="+mn-cs"/>
                        </a:rPr>
                        <a:t>               Team formation, Topic Selection and Approval of guide </a:t>
                      </a:r>
                      <a:endParaRPr lang="en-IN" dirty="0"/>
                    </a:p>
                  </a:txBody>
                  <a:tcPr/>
                </a:tc>
                <a:extLst>
                  <a:ext uri="{0D108BD9-81ED-4DB2-BD59-A6C34878D82A}">
                    <a16:rowId xmlns:a16="http://schemas.microsoft.com/office/drawing/2014/main" val="569541272"/>
                  </a:ext>
                </a:extLst>
              </a:tr>
              <a:tr h="1276350">
                <a:tc>
                  <a:txBody>
                    <a:bodyPr/>
                    <a:lstStyle/>
                    <a:p>
                      <a:endParaRPr lang="en-IN" dirty="0"/>
                    </a:p>
                    <a:p>
                      <a:r>
                        <a:rPr lang="en-IN" dirty="0"/>
                        <a:t>               Sept – Oct 2023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               Selection phase</a:t>
                      </a:r>
                      <a:endParaRPr lang="en-IN" sz="1800" kern="1200" dirty="0">
                        <a:solidFill>
                          <a:schemeClr val="dk1"/>
                        </a:solidFill>
                        <a:effectLst/>
                        <a:latin typeface="+mn-lt"/>
                        <a:ea typeface="+mn-ea"/>
                        <a:cs typeface="+mn-cs"/>
                      </a:endParaRPr>
                    </a:p>
                    <a:p>
                      <a:endParaRPr lang="en-IN" dirty="0"/>
                    </a:p>
                  </a:txBody>
                  <a:tcPr/>
                </a:tc>
                <a:extLst>
                  <a:ext uri="{0D108BD9-81ED-4DB2-BD59-A6C34878D82A}">
                    <a16:rowId xmlns:a16="http://schemas.microsoft.com/office/drawing/2014/main" val="2068359377"/>
                  </a:ext>
                </a:extLst>
              </a:tr>
              <a:tr h="1276350">
                <a:tc>
                  <a:txBody>
                    <a:bodyPr/>
                    <a:lstStyle/>
                    <a:p>
                      <a:endParaRPr lang="en-IN" dirty="0"/>
                    </a:p>
                    <a:p>
                      <a:r>
                        <a:rPr lang="en-IN" dirty="0"/>
                        <a:t>               Oct – Dec 2023</a:t>
                      </a:r>
                    </a:p>
                  </a:txBody>
                  <a:tcPr/>
                </a:tc>
                <a:tc>
                  <a:txBody>
                    <a:bodyPr/>
                    <a:lstStyle/>
                    <a:p>
                      <a:r>
                        <a:rPr lang="en-US" sz="1800" kern="1200" dirty="0">
                          <a:solidFill>
                            <a:schemeClr val="dk1"/>
                          </a:solidFill>
                          <a:effectLst/>
                          <a:latin typeface="+mn-lt"/>
                          <a:ea typeface="+mn-ea"/>
                          <a:cs typeface="+mn-cs"/>
                        </a:rPr>
                        <a:t>               </a:t>
                      </a:r>
                    </a:p>
                    <a:p>
                      <a:r>
                        <a:rPr lang="en-US" sz="1800" kern="1200" dirty="0">
                          <a:solidFill>
                            <a:schemeClr val="dk1"/>
                          </a:solidFill>
                          <a:effectLst/>
                          <a:latin typeface="+mn-lt"/>
                          <a:ea typeface="+mn-ea"/>
                          <a:cs typeface="+mn-cs"/>
                        </a:rPr>
                        <a:t>               Working on the project and doing test runs.</a:t>
                      </a:r>
                      <a:endParaRPr lang="en-IN" dirty="0"/>
                    </a:p>
                  </a:txBody>
                  <a:tcPr/>
                </a:tc>
                <a:extLst>
                  <a:ext uri="{0D108BD9-81ED-4DB2-BD59-A6C34878D82A}">
                    <a16:rowId xmlns:a16="http://schemas.microsoft.com/office/drawing/2014/main" val="1391437437"/>
                  </a:ext>
                </a:extLst>
              </a:tr>
              <a:tr h="1276350">
                <a:tc>
                  <a:txBody>
                    <a:bodyPr/>
                    <a:lstStyle/>
                    <a:p>
                      <a:endParaRPr lang="en-IN" dirty="0"/>
                    </a:p>
                    <a:p>
                      <a:r>
                        <a:rPr lang="en-IN" dirty="0"/>
                        <a:t>                Jan – Jun 2024</a:t>
                      </a:r>
                    </a:p>
                  </a:txBody>
                  <a:tcPr/>
                </a:tc>
                <a:tc>
                  <a:txBody>
                    <a:bodyPr/>
                    <a:lstStyle/>
                    <a:p>
                      <a:r>
                        <a:rPr lang="en-US" sz="1800" kern="1200" dirty="0">
                          <a:solidFill>
                            <a:schemeClr val="dk1"/>
                          </a:solidFill>
                          <a:effectLst/>
                          <a:latin typeface="+mn-lt"/>
                          <a:ea typeface="+mn-ea"/>
                          <a:cs typeface="+mn-cs"/>
                        </a:rPr>
                        <a:t>               </a:t>
                      </a:r>
                    </a:p>
                    <a:p>
                      <a:r>
                        <a:rPr lang="en-US" sz="1800" kern="1200" dirty="0">
                          <a:solidFill>
                            <a:schemeClr val="dk1"/>
                          </a:solidFill>
                          <a:effectLst/>
                          <a:latin typeface="+mn-lt"/>
                          <a:ea typeface="+mn-ea"/>
                          <a:cs typeface="+mn-cs"/>
                        </a:rPr>
                        <a:t>               Final implementation &amp; project demo with main-project exhibition-SEE</a:t>
                      </a:r>
                      <a:endParaRPr lang="en-IN" dirty="0"/>
                    </a:p>
                  </a:txBody>
                  <a:tcPr/>
                </a:tc>
                <a:extLst>
                  <a:ext uri="{0D108BD9-81ED-4DB2-BD59-A6C34878D82A}">
                    <a16:rowId xmlns:a16="http://schemas.microsoft.com/office/drawing/2014/main" val="3142347443"/>
                  </a:ext>
                </a:extLst>
              </a:tr>
            </a:tbl>
          </a:graphicData>
        </a:graphic>
      </p:graphicFrame>
    </p:spTree>
    <p:extLst>
      <p:ext uri="{BB962C8B-B14F-4D97-AF65-F5344CB8AC3E}">
        <p14:creationId xmlns:p14="http://schemas.microsoft.com/office/powerpoint/2010/main" val="20324453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C8645B-FA40-F17F-9211-CC8B0A9B0903}"/>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9D180187-8749-5244-B235-1842C03E1F8E}"/>
              </a:ext>
            </a:extLst>
          </p:cNvPr>
          <p:cNvSpPr>
            <a:spLocks noGrp="1"/>
          </p:cNvSpPr>
          <p:nvPr>
            <p:ph type="ftr" sz="quarter" idx="11"/>
          </p:nvPr>
        </p:nvSpPr>
        <p:spPr/>
        <p:txBody>
          <a:bodyPr/>
          <a:lstStyle/>
          <a:p>
            <a:pPr>
              <a:defRPr/>
            </a:pPr>
            <a:r>
              <a:rPr lang="en-US"/>
              <a:t>Dept. of E &amp; CE, DSCE</a:t>
            </a:r>
          </a:p>
        </p:txBody>
      </p:sp>
      <p:sp>
        <p:nvSpPr>
          <p:cNvPr id="4" name="Text Box 2">
            <a:extLst>
              <a:ext uri="{FF2B5EF4-FFF2-40B4-BE49-F238E27FC236}">
                <a16:creationId xmlns:a16="http://schemas.microsoft.com/office/drawing/2014/main" id="{00E2667D-B74D-3E3F-7BE0-9119966B3C80}"/>
              </a:ext>
            </a:extLst>
          </p:cNvPr>
          <p:cNvSpPr txBox="1">
            <a:spLocks noChangeArrowheads="1"/>
          </p:cNvSpPr>
          <p:nvPr/>
        </p:nvSpPr>
        <p:spPr bwMode="auto">
          <a:xfrm>
            <a:off x="152400" y="259080"/>
            <a:ext cx="118872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IN" sz="3600">
                <a:latin typeface="Times New Roman"/>
                <a:cs typeface="Times New Roman"/>
              </a:rPr>
              <a:t>LITERATURE SURVEY</a:t>
            </a:r>
            <a:endParaRPr lang="en-US" altLang="en-US" sz="3600" dirty="0">
              <a:latin typeface="Book Antiqua" panose="02040602050305030304" pitchFamily="18" charset="0"/>
            </a:endParaRPr>
          </a:p>
        </p:txBody>
      </p:sp>
      <p:graphicFrame>
        <p:nvGraphicFramePr>
          <p:cNvPr id="15" name="Table 14">
            <a:extLst>
              <a:ext uri="{FF2B5EF4-FFF2-40B4-BE49-F238E27FC236}">
                <a16:creationId xmlns:a16="http://schemas.microsoft.com/office/drawing/2014/main" id="{EC8934BC-00F5-F62C-C895-14138CECB11B}"/>
              </a:ext>
            </a:extLst>
          </p:cNvPr>
          <p:cNvGraphicFramePr>
            <a:graphicFrameLocks noGrp="1"/>
          </p:cNvGraphicFramePr>
          <p:nvPr>
            <p:extLst>
              <p:ext uri="{D42A27DB-BD31-4B8C-83A1-F6EECF244321}">
                <p14:modId xmlns:p14="http://schemas.microsoft.com/office/powerpoint/2010/main" val="28749703"/>
              </p:ext>
            </p:extLst>
          </p:nvPr>
        </p:nvGraphicFramePr>
        <p:xfrm>
          <a:off x="0" y="1064124"/>
          <a:ext cx="12192000" cy="6732961"/>
        </p:xfrm>
        <a:graphic>
          <a:graphicData uri="http://schemas.openxmlformats.org/drawingml/2006/table">
            <a:tbl>
              <a:tblPr/>
              <a:tblGrid>
                <a:gridCol w="4710733">
                  <a:extLst>
                    <a:ext uri="{9D8B030D-6E8A-4147-A177-3AD203B41FA5}">
                      <a16:colId xmlns:a16="http://schemas.microsoft.com/office/drawing/2014/main" val="453391024"/>
                    </a:ext>
                  </a:extLst>
                </a:gridCol>
                <a:gridCol w="2147267">
                  <a:extLst>
                    <a:ext uri="{9D8B030D-6E8A-4147-A177-3AD203B41FA5}">
                      <a16:colId xmlns:a16="http://schemas.microsoft.com/office/drawing/2014/main" val="1517241906"/>
                    </a:ext>
                  </a:extLst>
                </a:gridCol>
                <a:gridCol w="2819400">
                  <a:extLst>
                    <a:ext uri="{9D8B030D-6E8A-4147-A177-3AD203B41FA5}">
                      <a16:colId xmlns:a16="http://schemas.microsoft.com/office/drawing/2014/main" val="4246498978"/>
                    </a:ext>
                  </a:extLst>
                </a:gridCol>
                <a:gridCol w="2514600">
                  <a:extLst>
                    <a:ext uri="{9D8B030D-6E8A-4147-A177-3AD203B41FA5}">
                      <a16:colId xmlns:a16="http://schemas.microsoft.com/office/drawing/2014/main" val="4006940724"/>
                    </a:ext>
                  </a:extLst>
                </a:gridCol>
              </a:tblGrid>
              <a:tr h="523457">
                <a:tc>
                  <a:txBody>
                    <a:bodyPr/>
                    <a:lstStyle/>
                    <a:p>
                      <a:pPr algn="l" fontAlgn="base"/>
                      <a:r>
                        <a:rPr lang="en-US" sz="1600" b="1" i="0">
                          <a:solidFill>
                            <a:srgbClr val="000000"/>
                          </a:solidFill>
                          <a:effectLst/>
                          <a:latin typeface="Calibri" panose="020F0502020204030204" pitchFamily="34" charset="0"/>
                        </a:rPr>
                        <a:t>Title​</a:t>
                      </a:r>
                      <a:endParaRPr lang="en-US" sz="1600" b="1" i="0">
                        <a:solidFill>
                          <a:srgbClr val="FFFFFF"/>
                        </a:solidFill>
                        <a:effectLst/>
                        <a:latin typeface="Segoe UI" panose="020B0502040204020203" pitchFamily="34" charset="0"/>
                      </a:endParaRPr>
                    </a:p>
                  </a:txBody>
                  <a:tcPr marL="82101" marR="82101" marT="41050" marB="41050" anchor="b">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600" b="1" i="0" dirty="0">
                          <a:solidFill>
                            <a:srgbClr val="000000"/>
                          </a:solidFill>
                          <a:effectLst/>
                          <a:latin typeface="Calibri" panose="020F0502020204030204" pitchFamily="34" charset="0"/>
                        </a:rPr>
                        <a:t>Authors​</a:t>
                      </a:r>
                      <a:endParaRPr lang="en-US" sz="1600" b="1" i="0" dirty="0">
                        <a:solidFill>
                          <a:srgbClr val="FFFFFF"/>
                        </a:solidFill>
                        <a:effectLst/>
                        <a:latin typeface="Segoe UI" panose="020B0502040204020203" pitchFamily="34" charset="0"/>
                      </a:endParaRPr>
                    </a:p>
                  </a:txBody>
                  <a:tcPr marL="82101" marR="82101" marT="41050" marB="41050" anchor="b">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600" b="1" i="0" dirty="0">
                          <a:solidFill>
                            <a:srgbClr val="000000"/>
                          </a:solidFill>
                          <a:effectLst/>
                          <a:latin typeface="Calibri" panose="020F0502020204030204" pitchFamily="34" charset="0"/>
                        </a:rPr>
                        <a:t>Focus on​</a:t>
                      </a:r>
                      <a:endParaRPr lang="en-US" sz="1600" b="1" i="0" dirty="0">
                        <a:solidFill>
                          <a:srgbClr val="FFFFFF"/>
                        </a:solidFill>
                        <a:effectLst/>
                        <a:latin typeface="Segoe UI" panose="020B0502040204020203" pitchFamily="34" charset="0"/>
                      </a:endParaRPr>
                    </a:p>
                  </a:txBody>
                  <a:tcPr marL="82101" marR="82101" marT="41050" marB="41050" anchor="b">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600" b="1" i="0" dirty="0">
                          <a:solidFill>
                            <a:srgbClr val="000000"/>
                          </a:solidFill>
                          <a:effectLst/>
                          <a:latin typeface="Calibri" panose="020F0502020204030204" pitchFamily="34" charset="0"/>
                        </a:rPr>
                        <a:t>Drawbacks</a:t>
                      </a:r>
                      <a:endParaRPr lang="en-US" sz="1600" b="1" i="0" dirty="0">
                        <a:solidFill>
                          <a:srgbClr val="FFFFFF"/>
                        </a:solidFill>
                        <a:effectLst/>
                        <a:latin typeface="Segoe UI" panose="020B0502040204020203" pitchFamily="34" charset="0"/>
                      </a:endParaRPr>
                    </a:p>
                  </a:txBody>
                  <a:tcPr marL="82101" marR="82101" marT="41050" marB="41050" anchor="b">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extLst>
                  <a:ext uri="{0D108BD9-81ED-4DB2-BD59-A6C34878D82A}">
                    <a16:rowId xmlns:a16="http://schemas.microsoft.com/office/drawing/2014/main" val="4167349900"/>
                  </a:ext>
                </a:extLst>
              </a:tr>
              <a:tr h="732014">
                <a:tc>
                  <a:txBody>
                    <a:bodyPr/>
                    <a:lstStyle/>
                    <a:p>
                      <a:pPr algn="l" fontAlgn="base"/>
                      <a:r>
                        <a:rPr lang="en-IN" sz="1800" dirty="0"/>
                        <a:t>Using PSO algorithm for producing best rules in diagnosis of heart disease. [</a:t>
                      </a:r>
                      <a:r>
                        <a:rPr lang="en-US" sz="1800" b="0" i="0" dirty="0">
                          <a:solidFill>
                            <a:srgbClr val="000000"/>
                          </a:solidFill>
                          <a:effectLst/>
                          <a:latin typeface="Calibri" panose="020F0502020204030204" pitchFamily="34" charset="0"/>
                        </a:rPr>
                        <a:t>2017</a:t>
                      </a:r>
                      <a:r>
                        <a:rPr lang="en-IN" sz="1800" dirty="0"/>
                        <a:t>]</a:t>
                      </a:r>
                      <a:endParaRPr lang="en-US" sz="18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IN" sz="1800" dirty="0"/>
                        <a:t>H. </a:t>
                      </a:r>
                      <a:r>
                        <a:rPr lang="en-IN" sz="1800" dirty="0" err="1"/>
                        <a:t>Alkeshuosh</a:t>
                      </a:r>
                      <a:r>
                        <a:rPr lang="en-IN" sz="1800" dirty="0"/>
                        <a:t>, M. Z. Moghadam</a:t>
                      </a:r>
                      <a:endParaRPr lang="en-US" sz="18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600" b="0" i="0" dirty="0">
                          <a:solidFill>
                            <a:srgbClr val="000000"/>
                          </a:solidFill>
                          <a:effectLst/>
                          <a:latin typeface="Segoe UI" panose="020B0502040204020203" pitchFamily="34" charset="0"/>
                        </a:rPr>
                        <a:t>A data mining model for predicting the coronary heart disease (CHD) using random forest classifier,</a:t>
                      </a: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600" b="0" i="0" kern="1200" dirty="0">
                          <a:solidFill>
                            <a:schemeClr val="tx1"/>
                          </a:solidFill>
                          <a:effectLst/>
                          <a:latin typeface="+mn-lt"/>
                          <a:ea typeface="+mn-ea"/>
                          <a:cs typeface="+mn-cs"/>
                        </a:rPr>
                        <a:t>This model may not be able to generalize well to new or unseen data.</a:t>
                      </a:r>
                      <a:endParaRPr lang="en-US" sz="1400" b="1" i="0" dirty="0">
                        <a:solidFill>
                          <a:srgbClr val="FFFFFF"/>
                        </a:solidFill>
                        <a:effectLst/>
                        <a:latin typeface="Segoe UI" panose="020B0502040204020203" pitchFamily="34" charset="0"/>
                      </a:endParaRPr>
                    </a:p>
                    <a:p>
                      <a:pPr algn="l" fontAlgn="base"/>
                      <a:endParaRPr lang="en-US" sz="16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extLst>
                  <a:ext uri="{0D108BD9-81ED-4DB2-BD59-A6C34878D82A}">
                    <a16:rowId xmlns:a16="http://schemas.microsoft.com/office/drawing/2014/main" val="406240575"/>
                  </a:ext>
                </a:extLst>
              </a:tr>
              <a:tr h="732014">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800" dirty="0"/>
                        <a:t>Backpropagation neural network for prediction of heart disease. [</a:t>
                      </a:r>
                      <a:r>
                        <a:rPr lang="en-US" sz="1800" b="0" i="0" dirty="0">
                          <a:solidFill>
                            <a:srgbClr val="000000"/>
                          </a:solidFill>
                          <a:effectLst/>
                          <a:latin typeface="Calibri" panose="020F0502020204030204" pitchFamily="34" charset="0"/>
                        </a:rPr>
                        <a:t>2013</a:t>
                      </a:r>
                      <a:r>
                        <a:rPr lang="en-US" sz="1800" dirty="0"/>
                        <a:t>]</a:t>
                      </a:r>
                      <a:endParaRPr lang="en-US" sz="18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800" dirty="0"/>
                        <a:t>J. </a:t>
                      </a:r>
                      <a:r>
                        <a:rPr lang="en-US" sz="1800" dirty="0" err="1"/>
                        <a:t>Theor</a:t>
                      </a:r>
                      <a:endParaRPr lang="en-US" sz="18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800" b="0" i="0" kern="1200" dirty="0">
                          <a:solidFill>
                            <a:schemeClr val="tx1"/>
                          </a:solidFill>
                          <a:effectLst/>
                          <a:latin typeface="+mn-lt"/>
                          <a:ea typeface="+mn-ea"/>
                          <a:cs typeface="+mn-cs"/>
                        </a:rPr>
                        <a:t>The paper uses a publicly available dataset</a:t>
                      </a:r>
                      <a:endParaRPr lang="en-US" sz="16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800" b="0" i="0" kern="1200" dirty="0">
                          <a:solidFill>
                            <a:schemeClr val="tx1"/>
                          </a:solidFill>
                          <a:effectLst/>
                          <a:latin typeface="+mn-lt"/>
                          <a:ea typeface="+mn-ea"/>
                          <a:cs typeface="+mn-cs"/>
                        </a:rPr>
                        <a:t>The model is based on a single dataset</a:t>
                      </a:r>
                      <a:endParaRPr lang="en-US" sz="16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extLst>
                  <a:ext uri="{0D108BD9-81ED-4DB2-BD59-A6C34878D82A}">
                    <a16:rowId xmlns:a16="http://schemas.microsoft.com/office/drawing/2014/main" val="1800650542"/>
                  </a:ext>
                </a:extLst>
              </a:tr>
              <a:tr h="1045736">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800" dirty="0"/>
                        <a:t>Heart diseases prediction with data mining and neural network techniques. [</a:t>
                      </a:r>
                      <a:r>
                        <a:rPr lang="en-US" sz="1800" b="0" i="0" dirty="0">
                          <a:solidFill>
                            <a:srgbClr val="000000"/>
                          </a:solidFill>
                          <a:effectLst/>
                          <a:latin typeface="Calibri" panose="020F0502020204030204" pitchFamily="34" charset="0"/>
                        </a:rPr>
                        <a:t>2018</a:t>
                      </a:r>
                      <a:r>
                        <a:rPr lang="en-US" sz="1800" dirty="0"/>
                        <a:t>]</a:t>
                      </a:r>
                      <a:endParaRPr lang="en-US" sz="1800" b="0" i="0" dirty="0">
                        <a:solidFill>
                          <a:srgbClr val="000000"/>
                        </a:solidFill>
                        <a:effectLst/>
                        <a:latin typeface="Segoe UI" panose="020B0502040204020203" pitchFamily="34" charset="0"/>
                      </a:endParaRPr>
                    </a:p>
                    <a:p>
                      <a:pPr algn="l" fontAlgn="base"/>
                      <a:endParaRPr lang="en-US" sz="16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800" dirty="0"/>
                        <a:t>B. S. S. </a:t>
                      </a:r>
                      <a:r>
                        <a:rPr lang="en-US" sz="1800" dirty="0" err="1"/>
                        <a:t>Rathnayakc</a:t>
                      </a:r>
                      <a:r>
                        <a:rPr lang="en-US" sz="1800" dirty="0"/>
                        <a:t> and G. U. </a:t>
                      </a:r>
                      <a:r>
                        <a:rPr lang="en-US" sz="1800" dirty="0" err="1"/>
                        <a:t>Ganegoda</a:t>
                      </a:r>
                      <a:endParaRPr lang="en-US" sz="18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800" b="0" i="0" kern="1200" dirty="0">
                          <a:solidFill>
                            <a:schemeClr val="tx1"/>
                          </a:solidFill>
                          <a:effectLst/>
                          <a:latin typeface="+mn-lt"/>
                          <a:ea typeface="+mn-ea"/>
                          <a:cs typeface="+mn-cs"/>
                        </a:rPr>
                        <a:t>This paper compares the accuracy and error rate</a:t>
                      </a:r>
                      <a:endParaRPr lang="en-US" sz="16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800" b="0" i="0" kern="1200" dirty="0">
                          <a:solidFill>
                            <a:schemeClr val="tx1"/>
                          </a:solidFill>
                          <a:effectLst/>
                          <a:latin typeface="+mn-lt"/>
                          <a:ea typeface="+mn-ea"/>
                          <a:cs typeface="+mn-cs"/>
                        </a:rPr>
                        <a:t>The paper presents a survey of different data mining and neural network techniques</a:t>
                      </a:r>
                      <a:endParaRPr lang="en-US" sz="16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extLst>
                  <a:ext uri="{0D108BD9-81ED-4DB2-BD59-A6C34878D82A}">
                    <a16:rowId xmlns:a16="http://schemas.microsoft.com/office/drawing/2014/main" val="3935724838"/>
                  </a:ext>
                </a:extLst>
              </a:tr>
              <a:tr h="1131680">
                <a:tc>
                  <a: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800" dirty="0"/>
                        <a:t>Identification of significant features and data mining techniques in predicting heart disease.</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800" b="0" i="0" dirty="0">
                          <a:solidFill>
                            <a:srgbClr val="000000"/>
                          </a:solidFill>
                          <a:effectLst/>
                          <a:latin typeface="Segoe UI" panose="020B0502040204020203" pitchFamily="34" charset="0"/>
                        </a:rPr>
                        <a:t>[</a:t>
                      </a:r>
                      <a:r>
                        <a:rPr lang="en-US" sz="1800" b="0" i="0" dirty="0">
                          <a:solidFill>
                            <a:srgbClr val="000000"/>
                          </a:solidFill>
                          <a:effectLst/>
                          <a:latin typeface="Calibri" panose="020F0502020204030204" pitchFamily="34" charset="0"/>
                        </a:rPr>
                        <a:t>2019</a:t>
                      </a:r>
                      <a:r>
                        <a:rPr lang="en-US" sz="1800" b="0" i="0" dirty="0">
                          <a:solidFill>
                            <a:srgbClr val="000000"/>
                          </a:solidFill>
                          <a:effectLst/>
                          <a:latin typeface="Segoe UI" panose="020B0502040204020203" pitchFamily="34" charset="0"/>
                        </a:rPr>
                        <a:t>]</a:t>
                      </a:r>
                    </a:p>
                    <a:p>
                      <a:pPr algn="l" fontAlgn="base"/>
                      <a:endParaRPr lang="en-US" sz="16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800" dirty="0"/>
                        <a:t>M. S. Amin, Y. K. </a:t>
                      </a:r>
                      <a:r>
                        <a:rPr lang="en-US" sz="1800" dirty="0" err="1"/>
                        <a:t>Chiam</a:t>
                      </a:r>
                      <a:r>
                        <a:rPr lang="en-US" sz="1800" dirty="0"/>
                        <a:t>, K. D. </a:t>
                      </a:r>
                      <a:r>
                        <a:rPr lang="en-US" sz="1800" dirty="0" err="1"/>
                        <a:t>Varathan</a:t>
                      </a:r>
                      <a:endParaRPr lang="en-US" sz="18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600" b="0" i="0" dirty="0">
                          <a:solidFill>
                            <a:srgbClr val="000000"/>
                          </a:solidFill>
                          <a:effectLst/>
                          <a:latin typeface="Calibri" panose="020F0502020204030204" pitchFamily="34" charset="0"/>
                        </a:rPr>
                        <a:t>​</a:t>
                      </a:r>
                      <a:r>
                        <a:rPr lang="en-US" sz="1800" b="0" i="0" kern="1200" dirty="0">
                          <a:solidFill>
                            <a:schemeClr val="tx1"/>
                          </a:solidFill>
                          <a:effectLst/>
                          <a:latin typeface="+mn-lt"/>
                          <a:ea typeface="+mn-ea"/>
                          <a:cs typeface="+mn-cs"/>
                        </a:rPr>
                        <a:t>The paper uses a dataset of 13 medical attributes and evaluates the performance of seven data mining methods</a:t>
                      </a:r>
                      <a:endParaRPr lang="en-US" sz="16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800" b="0" i="0" kern="1200" dirty="0">
                          <a:solidFill>
                            <a:schemeClr val="tx1"/>
                          </a:solidFill>
                          <a:effectLst/>
                          <a:latin typeface="+mn-lt"/>
                          <a:ea typeface="+mn-ea"/>
                          <a:cs typeface="+mn-cs"/>
                        </a:rPr>
                        <a:t>The paper does not compare its results with other existing studies on heart disease prediction</a:t>
                      </a:r>
                      <a:endParaRPr lang="en-US" sz="16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extLst>
                  <a:ext uri="{0D108BD9-81ED-4DB2-BD59-A6C34878D82A}">
                    <a16:rowId xmlns:a16="http://schemas.microsoft.com/office/drawing/2014/main" val="2662310718"/>
                  </a:ext>
                </a:extLst>
              </a:tr>
              <a:tr h="891495">
                <a:tc>
                  <a:txBody>
                    <a:bodyPr/>
                    <a:lstStyle/>
                    <a:p>
                      <a:pPr algn="l" fontAlgn="base"/>
                      <a:r>
                        <a:rPr lang="en-IN" sz="1800" dirty="0"/>
                        <a:t>NLES: A novel lifetime extension scheme for safety-critical cyber-physical systems using SDN and NFV. [</a:t>
                      </a:r>
                      <a:r>
                        <a:rPr lang="en-US" sz="1800" b="0" i="0" dirty="0">
                          <a:solidFill>
                            <a:srgbClr val="000000"/>
                          </a:solidFill>
                          <a:effectLst/>
                          <a:latin typeface="Calibri" panose="020F0502020204030204" pitchFamily="34" charset="0"/>
                        </a:rPr>
                        <a:t>2019</a:t>
                      </a:r>
                      <a:r>
                        <a:rPr lang="en-IN" sz="1800" dirty="0"/>
                        <a:t>]</a:t>
                      </a:r>
                      <a:endParaRPr lang="en-US" sz="18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IN" sz="1800" dirty="0"/>
                        <a:t>J. Wu, S. Luo, S. Wang, and H. Wang</a:t>
                      </a:r>
                      <a:endParaRPr lang="en-US" sz="18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800" b="0" i="0" kern="1200" dirty="0">
                          <a:solidFill>
                            <a:schemeClr val="tx1"/>
                          </a:solidFill>
                          <a:effectLst/>
                          <a:latin typeface="+mn-lt"/>
                          <a:ea typeface="+mn-ea"/>
                          <a:cs typeface="+mn-cs"/>
                        </a:rPr>
                        <a:t>The paper introduces a systematic virtual networking architecture enables global virtualization control and monitoring</a:t>
                      </a:r>
                      <a:endParaRPr lang="en-US" sz="16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base"/>
                      <a:r>
                        <a:rPr lang="en-US" sz="1800" b="0" i="0" kern="1200" dirty="0">
                          <a:solidFill>
                            <a:schemeClr val="tx1"/>
                          </a:solidFill>
                          <a:effectLst/>
                          <a:latin typeface="+mn-lt"/>
                          <a:ea typeface="+mn-ea"/>
                          <a:cs typeface="+mn-cs"/>
                        </a:rPr>
                        <a:t>The paper does not consider the security and privacy issues </a:t>
                      </a:r>
                      <a:endParaRPr lang="en-US" sz="1600" b="0" i="0" dirty="0">
                        <a:solidFill>
                          <a:srgbClr val="000000"/>
                        </a:solidFill>
                        <a:effectLst/>
                        <a:latin typeface="Segoe UI" panose="020B0502040204020203"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extLst>
                  <a:ext uri="{0D108BD9-81ED-4DB2-BD59-A6C34878D82A}">
                    <a16:rowId xmlns:a16="http://schemas.microsoft.com/office/drawing/2014/main" val="3593678629"/>
                  </a:ext>
                </a:extLst>
              </a:tr>
              <a:tr h="333250">
                <a:tc>
                  <a:txBody>
                    <a:bodyPr/>
                    <a:lstStyle/>
                    <a:p>
                      <a:pPr algn="l" fontAlgn="auto"/>
                      <a:r>
                        <a:rPr lang="en-US" sz="1600" b="0" i="0" dirty="0">
                          <a:solidFill>
                            <a:srgbClr val="000000"/>
                          </a:solidFill>
                          <a:effectLst/>
                          <a:latin typeface="Calibri" panose="020F0502020204030204" pitchFamily="34" charset="0"/>
                        </a:rPr>
                        <a:t>​</a:t>
                      </a: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auto"/>
                      <a:r>
                        <a:rPr lang="en-US" sz="1600" b="0" i="0" u="none" strike="noStrike" dirty="0">
                          <a:solidFill>
                            <a:srgbClr val="000000"/>
                          </a:solidFill>
                          <a:effectLst/>
                          <a:latin typeface="Calibri" panose="020F0502020204030204" pitchFamily="34" charset="0"/>
                        </a:rPr>
                        <a:t>​</a:t>
                      </a: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D9D9E3"/>
                      </a:solidFill>
                      <a:prstDash val="solid"/>
                      <a:round/>
                      <a:headEnd type="none" w="med" len="med"/>
                      <a:tailEnd type="none" w="med" len="med"/>
                    </a:lnB>
                    <a:solidFill>
                      <a:srgbClr val="F7F7F8"/>
                    </a:solidFill>
                  </a:tcPr>
                </a:tc>
                <a:tc>
                  <a:txBody>
                    <a:bodyPr/>
                    <a:lstStyle/>
                    <a:p>
                      <a:pPr algn="l" fontAlgn="auto"/>
                      <a:r>
                        <a:rPr lang="en-US" sz="1600" b="0" i="0">
                          <a:solidFill>
                            <a:srgbClr val="000000"/>
                          </a:solidFill>
                          <a:effectLst/>
                          <a:latin typeface="Calibri" panose="020F0502020204030204" pitchFamily="34" charset="0"/>
                        </a:rPr>
                        <a:t>​</a:t>
                      </a: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tc>
                  <a:txBody>
                    <a:bodyPr/>
                    <a:lstStyle/>
                    <a:p>
                      <a:pPr algn="l" fontAlgn="auto"/>
                      <a:endParaRPr lang="en-US" sz="1600" b="0" i="0" dirty="0">
                        <a:solidFill>
                          <a:srgbClr val="000000"/>
                        </a:solidFill>
                        <a:effectLst/>
                        <a:latin typeface="Calibri" panose="020F0502020204030204" pitchFamily="34" charset="0"/>
                      </a:endParaRPr>
                    </a:p>
                  </a:txBody>
                  <a:tcPr marL="82101" marR="82101" marT="41050" marB="41050"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rgbClr val="F7F7F8"/>
                    </a:solidFill>
                  </a:tcPr>
                </a:tc>
                <a:extLst>
                  <a:ext uri="{0D108BD9-81ED-4DB2-BD59-A6C34878D82A}">
                    <a16:rowId xmlns:a16="http://schemas.microsoft.com/office/drawing/2014/main" val="4144764179"/>
                  </a:ext>
                </a:extLst>
              </a:tr>
            </a:tbl>
          </a:graphicData>
        </a:graphic>
      </p:graphicFrame>
      <p:sp>
        <p:nvSpPr>
          <p:cNvPr id="16" name="Rectangle 1">
            <a:extLst>
              <a:ext uri="{FF2B5EF4-FFF2-40B4-BE49-F238E27FC236}">
                <a16:creationId xmlns:a16="http://schemas.microsoft.com/office/drawing/2014/main" id="{1DF1028F-2DC0-8BBA-5082-0E6D7E83FC92}"/>
              </a:ext>
            </a:extLst>
          </p:cNvPr>
          <p:cNvSpPr>
            <a:spLocks noChangeArrowheads="1"/>
          </p:cNvSpPr>
          <p:nvPr/>
        </p:nvSpPr>
        <p:spPr bwMode="auto">
          <a:xfrm>
            <a:off x="1905000" y="1825625"/>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rgbClr val="000000"/>
                </a:solidFill>
                <a:effectLst/>
                <a:latin typeface="Times New Roman" panose="02020603050405020304" pitchFamily="18" charset="0"/>
                <a:cs typeface="Times New Roman" panose="02020603050405020304" pitchFamily="18" charset="0"/>
              </a:rPr>
              <a:t> </a:t>
            </a:r>
            <a:endParaRPr kumimoji="0" lang="en-US" altLang="en-US" sz="18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2674527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C8645B-FA40-F17F-9211-CC8B0A9B0903}"/>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9D180187-8749-5244-B235-1842C03E1F8E}"/>
              </a:ext>
            </a:extLst>
          </p:cNvPr>
          <p:cNvSpPr>
            <a:spLocks noGrp="1"/>
          </p:cNvSpPr>
          <p:nvPr>
            <p:ph type="ftr" sz="quarter" idx="11"/>
          </p:nvPr>
        </p:nvSpPr>
        <p:spPr/>
        <p:txBody>
          <a:bodyPr/>
          <a:lstStyle/>
          <a:p>
            <a:pPr>
              <a:defRPr/>
            </a:pPr>
            <a:r>
              <a:rPr lang="en-US"/>
              <a:t>Dept. of E &amp; CE, DSCE</a:t>
            </a:r>
          </a:p>
        </p:txBody>
      </p:sp>
      <p:sp>
        <p:nvSpPr>
          <p:cNvPr id="4" name="Text Box 2">
            <a:extLst>
              <a:ext uri="{FF2B5EF4-FFF2-40B4-BE49-F238E27FC236}">
                <a16:creationId xmlns:a16="http://schemas.microsoft.com/office/drawing/2014/main" id="{00E2667D-B74D-3E3F-7BE0-9119966B3C80}"/>
              </a:ext>
            </a:extLst>
          </p:cNvPr>
          <p:cNvSpPr txBox="1">
            <a:spLocks noChangeArrowheads="1"/>
          </p:cNvSpPr>
          <p:nvPr/>
        </p:nvSpPr>
        <p:spPr bwMode="auto">
          <a:xfrm>
            <a:off x="152400" y="259080"/>
            <a:ext cx="118872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References</a:t>
            </a:r>
          </a:p>
        </p:txBody>
      </p:sp>
      <p:sp>
        <p:nvSpPr>
          <p:cNvPr id="13" name="TextBox 12">
            <a:extLst>
              <a:ext uri="{FF2B5EF4-FFF2-40B4-BE49-F238E27FC236}">
                <a16:creationId xmlns:a16="http://schemas.microsoft.com/office/drawing/2014/main" id="{D667A90D-32AA-A86C-767F-E8ACEEF586EA}"/>
              </a:ext>
            </a:extLst>
          </p:cNvPr>
          <p:cNvSpPr txBox="1"/>
          <p:nvPr/>
        </p:nvSpPr>
        <p:spPr>
          <a:xfrm>
            <a:off x="609600" y="1292245"/>
            <a:ext cx="10515600" cy="646331"/>
          </a:xfrm>
          <a:prstGeom prst="rect">
            <a:avLst/>
          </a:prstGeom>
          <a:noFill/>
        </p:spPr>
        <p:txBody>
          <a:bodyPr wrap="square">
            <a:spAutoFit/>
          </a:bodyPr>
          <a:lstStyle/>
          <a:p>
            <a:pPr marL="285750" indent="-285750">
              <a:buFont typeface="Wingdings" panose="05000000000000000000" pitchFamily="2" charset="2"/>
              <a:buChar char="v"/>
            </a:pPr>
            <a:r>
              <a:rPr lang="en-IN" i="1" u="sng" dirty="0">
                <a:solidFill>
                  <a:schemeClr val="accent1">
                    <a:lumMod val="75000"/>
                  </a:schemeClr>
                </a:solidFill>
              </a:rPr>
              <a:t>https://www.researchgate.net/publication/327636316_NLES_A_Novel_Lifetime_Extension_Scheme_for_Safety-Critical_Cyber-Physical_Systems_Using_SDN_and_NFV</a:t>
            </a:r>
          </a:p>
        </p:txBody>
      </p:sp>
      <p:sp>
        <p:nvSpPr>
          <p:cNvPr id="16" name="TextBox 15">
            <a:extLst>
              <a:ext uri="{FF2B5EF4-FFF2-40B4-BE49-F238E27FC236}">
                <a16:creationId xmlns:a16="http://schemas.microsoft.com/office/drawing/2014/main" id="{3F610CFE-10D7-67AF-E406-F8E96994FAFE}"/>
              </a:ext>
            </a:extLst>
          </p:cNvPr>
          <p:cNvSpPr txBox="1"/>
          <p:nvPr/>
        </p:nvSpPr>
        <p:spPr>
          <a:xfrm>
            <a:off x="609600" y="2214275"/>
            <a:ext cx="10515600" cy="646331"/>
          </a:xfrm>
          <a:prstGeom prst="rect">
            <a:avLst/>
          </a:prstGeom>
          <a:noFill/>
        </p:spPr>
        <p:txBody>
          <a:bodyPr wrap="square">
            <a:spAutoFit/>
          </a:bodyPr>
          <a:lstStyle/>
          <a:p>
            <a:pPr marL="285750" indent="-285750">
              <a:buFont typeface="Wingdings" panose="05000000000000000000" pitchFamily="2" charset="2"/>
              <a:buChar char="v"/>
            </a:pPr>
            <a:r>
              <a:rPr lang="en-IN" i="1" u="sng" dirty="0">
                <a:solidFill>
                  <a:schemeClr val="accent1">
                    <a:lumMod val="75000"/>
                  </a:schemeClr>
                </a:solidFill>
              </a:rPr>
              <a:t>https://waseda.elsevierpure.com/en/publications/nles-a-novel-lifetime-extension-scheme-for-safety-critical-cyber-/fingerprints/</a:t>
            </a:r>
          </a:p>
        </p:txBody>
      </p:sp>
      <p:sp>
        <p:nvSpPr>
          <p:cNvPr id="18" name="TextBox 17">
            <a:extLst>
              <a:ext uri="{FF2B5EF4-FFF2-40B4-BE49-F238E27FC236}">
                <a16:creationId xmlns:a16="http://schemas.microsoft.com/office/drawing/2014/main" id="{B45C73FB-F35D-7D6D-E859-CBD0350F6DA0}"/>
              </a:ext>
            </a:extLst>
          </p:cNvPr>
          <p:cNvSpPr txBox="1"/>
          <p:nvPr/>
        </p:nvSpPr>
        <p:spPr>
          <a:xfrm>
            <a:off x="569259" y="3135739"/>
            <a:ext cx="10210800" cy="646331"/>
          </a:xfrm>
          <a:prstGeom prst="rect">
            <a:avLst/>
          </a:prstGeom>
          <a:noFill/>
        </p:spPr>
        <p:txBody>
          <a:bodyPr wrap="square">
            <a:spAutoFit/>
          </a:bodyPr>
          <a:lstStyle/>
          <a:p>
            <a:pPr marL="285750" indent="-285750">
              <a:buFont typeface="Wingdings" panose="05000000000000000000" pitchFamily="2" charset="2"/>
              <a:buChar char="v"/>
            </a:pPr>
            <a:r>
              <a:rPr lang="en-IN" i="1" u="sng" dirty="0">
                <a:solidFill>
                  <a:schemeClr val="accent1">
                    <a:lumMod val="75000"/>
                  </a:schemeClr>
                </a:solidFill>
              </a:rPr>
              <a:t>https://www.researchgate.net/publication/329120162_Identification_of_significant_features_and_data_mining_techniques_in_predicting_heart_disease</a:t>
            </a:r>
          </a:p>
        </p:txBody>
      </p:sp>
      <p:sp>
        <p:nvSpPr>
          <p:cNvPr id="20" name="TextBox 19">
            <a:extLst>
              <a:ext uri="{FF2B5EF4-FFF2-40B4-BE49-F238E27FC236}">
                <a16:creationId xmlns:a16="http://schemas.microsoft.com/office/drawing/2014/main" id="{6DF5159B-ED54-4F01-048A-2E0F56685485}"/>
              </a:ext>
            </a:extLst>
          </p:cNvPr>
          <p:cNvSpPr txBox="1"/>
          <p:nvPr/>
        </p:nvSpPr>
        <p:spPr>
          <a:xfrm>
            <a:off x="564777" y="4054290"/>
            <a:ext cx="10210800" cy="646331"/>
          </a:xfrm>
          <a:prstGeom prst="rect">
            <a:avLst/>
          </a:prstGeom>
          <a:noFill/>
        </p:spPr>
        <p:txBody>
          <a:bodyPr wrap="square">
            <a:spAutoFit/>
          </a:bodyPr>
          <a:lstStyle/>
          <a:p>
            <a:pPr marL="285750" indent="-285750">
              <a:buFont typeface="Wingdings" panose="05000000000000000000" pitchFamily="2" charset="2"/>
              <a:buChar char="v"/>
            </a:pPr>
            <a:r>
              <a:rPr lang="en-IN" i="1" u="sng" dirty="0">
                <a:solidFill>
                  <a:schemeClr val="accent1">
                    <a:lumMod val="75000"/>
                  </a:schemeClr>
                </a:solidFill>
              </a:rPr>
              <a:t>https://www.researchgate.net/publication/329496284_Heart_Diseases_Prediction_with_Data_Mining_and_Neural_Network_Techniques</a:t>
            </a:r>
          </a:p>
        </p:txBody>
      </p:sp>
      <p:sp>
        <p:nvSpPr>
          <p:cNvPr id="22" name="TextBox 21">
            <a:extLst>
              <a:ext uri="{FF2B5EF4-FFF2-40B4-BE49-F238E27FC236}">
                <a16:creationId xmlns:a16="http://schemas.microsoft.com/office/drawing/2014/main" id="{6D88CAFC-70BD-34F4-89AD-460BC3FCA89C}"/>
              </a:ext>
            </a:extLst>
          </p:cNvPr>
          <p:cNvSpPr txBox="1"/>
          <p:nvPr/>
        </p:nvSpPr>
        <p:spPr>
          <a:xfrm>
            <a:off x="564777" y="4979233"/>
            <a:ext cx="10210800" cy="646331"/>
          </a:xfrm>
          <a:prstGeom prst="rect">
            <a:avLst/>
          </a:prstGeom>
          <a:noFill/>
        </p:spPr>
        <p:txBody>
          <a:bodyPr wrap="square">
            <a:spAutoFit/>
          </a:bodyPr>
          <a:lstStyle/>
          <a:p>
            <a:pPr marL="285750" indent="-285750">
              <a:buFont typeface="Wingdings" panose="05000000000000000000" pitchFamily="2" charset="2"/>
              <a:buChar char="v"/>
            </a:pPr>
            <a:r>
              <a:rPr lang="en-IN" i="1" u="sng" dirty="0">
                <a:solidFill>
                  <a:schemeClr val="accent1">
                    <a:lumMod val="75000"/>
                  </a:schemeClr>
                </a:solidFill>
              </a:rPr>
              <a:t>https://www.researchgate.net/publication/288871481_Heart_Diseases_Diagnosis_Using_Neural_Networks_Arbitration</a:t>
            </a:r>
          </a:p>
        </p:txBody>
      </p:sp>
    </p:spTree>
    <p:extLst>
      <p:ext uri="{BB962C8B-B14F-4D97-AF65-F5344CB8AC3E}">
        <p14:creationId xmlns:p14="http://schemas.microsoft.com/office/powerpoint/2010/main" val="111077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5 Thank-You Letter Examples for Extending Gratitude to Your Network -  Idealist">
            <a:extLst>
              <a:ext uri="{FF2B5EF4-FFF2-40B4-BE49-F238E27FC236}">
                <a16:creationId xmlns:a16="http://schemas.microsoft.com/office/drawing/2014/main" id="{172FFEB8-DCF4-44CB-803B-1A344352B38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90800" y="1752600"/>
            <a:ext cx="7239000" cy="29295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68486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Text Box 2"/>
          <p:cNvSpPr txBox="1">
            <a:spLocks noChangeArrowheads="1"/>
          </p:cNvSpPr>
          <p:nvPr/>
        </p:nvSpPr>
        <p:spPr bwMode="auto">
          <a:xfrm>
            <a:off x="152400" y="457200"/>
            <a:ext cx="118872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Overview of the project selection phase presentation</a:t>
            </a:r>
          </a:p>
        </p:txBody>
      </p:sp>
      <p:sp>
        <p:nvSpPr>
          <p:cNvPr id="3076" name="Rectangle 3"/>
          <p:cNvSpPr>
            <a:spLocks noChangeArrowheads="1"/>
          </p:cNvSpPr>
          <p:nvPr/>
        </p:nvSpPr>
        <p:spPr bwMode="auto">
          <a:xfrm>
            <a:off x="609600" y="1447800"/>
            <a:ext cx="10820400" cy="44012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1313" indent="-341313"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marL="457200" indent="-457200" algn="just" eaLnBrk="1" hangingPunct="1">
              <a:buFont typeface="+mj-lt"/>
              <a:buAutoNum type="arabicPeriod"/>
              <a:tabLst>
                <a:tab pos="446088" algn="l"/>
              </a:tabLst>
            </a:pPr>
            <a:r>
              <a:rPr lang="en-US" altLang="en-US" sz="2800" b="0" dirty="0">
                <a:latin typeface="Times New Roman" panose="02020603050405020304" pitchFamily="18" charset="0"/>
                <a:cs typeface="Times New Roman" panose="02020603050405020304" pitchFamily="18" charset="0"/>
              </a:rPr>
              <a:t>Introduction</a:t>
            </a:r>
          </a:p>
          <a:p>
            <a:pPr marL="457200" indent="-457200" algn="just" eaLnBrk="1" hangingPunct="1">
              <a:buFont typeface="+mj-lt"/>
              <a:buAutoNum type="arabicPeriod"/>
              <a:tabLst>
                <a:tab pos="446088" algn="l"/>
              </a:tabLst>
            </a:pPr>
            <a:r>
              <a:rPr lang="en-US" altLang="en-US" sz="2800" b="0" dirty="0">
                <a:latin typeface="Times New Roman" panose="02020603050405020304" pitchFamily="18" charset="0"/>
                <a:cs typeface="Times New Roman" panose="02020603050405020304" pitchFamily="18" charset="0"/>
              </a:rPr>
              <a:t>Literature Survey</a:t>
            </a:r>
          </a:p>
          <a:p>
            <a:pPr marL="457200" indent="-457200" algn="just" eaLnBrk="1" hangingPunct="1">
              <a:buFont typeface="+mj-lt"/>
              <a:buAutoNum type="arabicPeriod"/>
              <a:tabLst>
                <a:tab pos="446088" algn="l"/>
              </a:tabLst>
            </a:pPr>
            <a:r>
              <a:rPr lang="en-US" altLang="en-US" sz="2800" b="0" dirty="0">
                <a:latin typeface="Times New Roman" panose="02020603050405020304" pitchFamily="18" charset="0"/>
                <a:cs typeface="Times New Roman" panose="02020603050405020304" pitchFamily="18" charset="0"/>
              </a:rPr>
              <a:t>Problem Statement </a:t>
            </a:r>
          </a:p>
          <a:p>
            <a:pPr marL="457200" indent="-457200" algn="just" eaLnBrk="1" hangingPunct="1">
              <a:buFont typeface="+mj-lt"/>
              <a:buAutoNum type="arabicPeriod"/>
              <a:tabLst>
                <a:tab pos="446088" algn="l"/>
              </a:tabLst>
            </a:pPr>
            <a:r>
              <a:rPr lang="en-US" altLang="en-US" sz="2800" b="0" dirty="0">
                <a:latin typeface="Times New Roman" panose="02020603050405020304" pitchFamily="18" charset="0"/>
                <a:cs typeface="Times New Roman" panose="02020603050405020304" pitchFamily="18" charset="0"/>
              </a:rPr>
              <a:t>Objectives </a:t>
            </a:r>
          </a:p>
          <a:p>
            <a:pPr marL="457200" indent="-457200" algn="just" eaLnBrk="1" hangingPunct="1">
              <a:buFont typeface="+mj-lt"/>
              <a:buAutoNum type="arabicPeriod"/>
              <a:tabLst>
                <a:tab pos="446088" algn="l"/>
              </a:tabLst>
            </a:pPr>
            <a:r>
              <a:rPr lang="en-US" altLang="en-US" sz="2800" b="0" dirty="0">
                <a:latin typeface="Times New Roman" panose="02020603050405020304" pitchFamily="18" charset="0"/>
                <a:cs typeface="Times New Roman" panose="02020603050405020304" pitchFamily="18" charset="0"/>
              </a:rPr>
              <a:t>Proposed Methodology with Block Diagrams</a:t>
            </a:r>
          </a:p>
          <a:p>
            <a:pPr marL="457200" indent="-457200" algn="just" eaLnBrk="1" hangingPunct="1">
              <a:buFont typeface="+mj-lt"/>
              <a:buAutoNum type="arabicPeriod"/>
              <a:tabLst>
                <a:tab pos="446088" algn="l"/>
              </a:tabLst>
            </a:pPr>
            <a:r>
              <a:rPr lang="en-US" altLang="en-US" sz="2800" b="0" dirty="0">
                <a:latin typeface="Times New Roman" panose="02020603050405020304" pitchFamily="18" charset="0"/>
                <a:cs typeface="Times New Roman" panose="02020603050405020304" pitchFamily="18" charset="0"/>
              </a:rPr>
              <a:t>Implementation process (h/w - s/w)</a:t>
            </a:r>
          </a:p>
          <a:p>
            <a:pPr marL="457200" indent="-457200" algn="just" eaLnBrk="1" hangingPunct="1">
              <a:buFont typeface="+mj-lt"/>
              <a:buAutoNum type="arabicPeriod"/>
              <a:tabLst>
                <a:tab pos="446088" algn="l"/>
              </a:tabLst>
            </a:pPr>
            <a:r>
              <a:rPr lang="en-US" altLang="en-US" sz="2800" b="0" dirty="0">
                <a:latin typeface="Times New Roman" panose="02020603050405020304" pitchFamily="18" charset="0"/>
                <a:cs typeface="Times New Roman" panose="02020603050405020304" pitchFamily="18" charset="0"/>
              </a:rPr>
              <a:t>Expected results (experimentation, simulation)</a:t>
            </a:r>
          </a:p>
          <a:p>
            <a:pPr marL="457200" indent="-457200" algn="just" eaLnBrk="1" hangingPunct="1">
              <a:buFont typeface="+mj-lt"/>
              <a:buAutoNum type="arabicPeriod"/>
              <a:tabLst>
                <a:tab pos="446088" algn="l"/>
              </a:tabLst>
            </a:pPr>
            <a:r>
              <a:rPr lang="en-US" altLang="en-US" sz="2800" b="0" dirty="0">
                <a:latin typeface="Times New Roman" panose="02020603050405020304" pitchFamily="18" charset="0"/>
                <a:cs typeface="Times New Roman" panose="02020603050405020304" pitchFamily="18" charset="0"/>
              </a:rPr>
              <a:t>Advantages / Applications</a:t>
            </a:r>
          </a:p>
          <a:p>
            <a:pPr marL="457200" indent="-457200" algn="just" eaLnBrk="1" hangingPunct="1">
              <a:buFont typeface="+mj-lt"/>
              <a:buAutoNum type="arabicPeriod"/>
              <a:tabLst>
                <a:tab pos="446088" algn="l"/>
              </a:tabLst>
            </a:pPr>
            <a:r>
              <a:rPr lang="en-US" altLang="en-US" sz="2800" b="0" dirty="0">
                <a:latin typeface="Times New Roman" panose="02020603050405020304" pitchFamily="18" charset="0"/>
                <a:cs typeface="Times New Roman" panose="02020603050405020304" pitchFamily="18" charset="0"/>
              </a:rPr>
              <a:t>Flow of the future works (Nov’23 – Jun’24)</a:t>
            </a:r>
          </a:p>
          <a:p>
            <a:pPr marL="457200" indent="-457200" algn="just" eaLnBrk="1" hangingPunct="1">
              <a:buFont typeface="+mj-lt"/>
              <a:buAutoNum type="arabicPeriod"/>
              <a:tabLst>
                <a:tab pos="446088" algn="l"/>
              </a:tabLst>
            </a:pPr>
            <a:r>
              <a:rPr lang="en-US" altLang="en-US" sz="2800" b="0" dirty="0">
                <a:latin typeface="Times New Roman" panose="02020603050405020304" pitchFamily="18" charset="0"/>
                <a:cs typeface="Times New Roman" panose="02020603050405020304" pitchFamily="18" charset="0"/>
              </a:rPr>
              <a:t>References.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195" name="Google Shape;195;p34"/>
          <p:cNvPicPr preferRelativeResize="0">
            <a:picLocks noGrp="1"/>
          </p:cNvPicPr>
          <p:nvPr>
            <p:ph type="pic" idx="2"/>
          </p:nvPr>
        </p:nvPicPr>
        <p:blipFill rotWithShape="1">
          <a:blip r:embed="rId3">
            <a:alphaModFix/>
          </a:blip>
          <a:srcRect l="30236" r="30236"/>
          <a:stretch/>
        </p:blipFill>
        <p:spPr>
          <a:prstGeom prst="rect">
            <a:avLst/>
          </a:prstGeom>
        </p:spPr>
      </p:pic>
      <p:sp>
        <p:nvSpPr>
          <p:cNvPr id="19" name="Text Box 2">
            <a:extLst>
              <a:ext uri="{FF2B5EF4-FFF2-40B4-BE49-F238E27FC236}">
                <a16:creationId xmlns:a16="http://schemas.microsoft.com/office/drawing/2014/main" id="{CD56A8CE-F702-4908-AFA2-D40BE6633C3E}"/>
              </a:ext>
            </a:extLst>
          </p:cNvPr>
          <p:cNvSpPr txBox="1">
            <a:spLocks noChangeArrowheads="1"/>
          </p:cNvSpPr>
          <p:nvPr/>
        </p:nvSpPr>
        <p:spPr bwMode="auto">
          <a:xfrm>
            <a:off x="152400" y="304800"/>
            <a:ext cx="78486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Introduction</a:t>
            </a:r>
          </a:p>
        </p:txBody>
      </p:sp>
      <p:sp>
        <p:nvSpPr>
          <p:cNvPr id="45" name="TextBox 44">
            <a:extLst>
              <a:ext uri="{FF2B5EF4-FFF2-40B4-BE49-F238E27FC236}">
                <a16:creationId xmlns:a16="http://schemas.microsoft.com/office/drawing/2014/main" id="{9C732A44-AE42-4E60-89C3-81A1FE53EE97}"/>
              </a:ext>
            </a:extLst>
          </p:cNvPr>
          <p:cNvSpPr txBox="1"/>
          <p:nvPr/>
        </p:nvSpPr>
        <p:spPr>
          <a:xfrm>
            <a:off x="152400" y="1295400"/>
            <a:ext cx="7848600" cy="6001643"/>
          </a:xfrm>
          <a:prstGeom prst="rect">
            <a:avLst/>
          </a:prstGeom>
          <a:noFill/>
        </p:spPr>
        <p:txBody>
          <a:bodyPr wrap="square">
            <a:spAutoFit/>
          </a:bodyPr>
          <a:lstStyle/>
          <a:p>
            <a:r>
              <a:rPr lang="en-US" sz="2400" b="0" dirty="0">
                <a:latin typeface="Times New Roman" panose="02020603050405020304" pitchFamily="18" charset="0"/>
                <a:cs typeface="Times New Roman" panose="02020603050405020304" pitchFamily="18" charset="0"/>
              </a:rPr>
              <a:t>An advanced and efficient predictive analytics system for cardiovascular health is crucial in today's healthcare landscape, where cardiovascular diseases, particularly heart attacks, pose a significant public health concern. </a:t>
            </a:r>
          </a:p>
          <a:p>
            <a:endParaRPr lang="en-US" sz="2400" dirty="0">
              <a:latin typeface="Times New Roman" panose="02020603050405020304" pitchFamily="18" charset="0"/>
              <a:cs typeface="Times New Roman" panose="02020603050405020304" pitchFamily="18" charset="0"/>
            </a:endParaRPr>
          </a:p>
          <a:p>
            <a:r>
              <a:rPr lang="en-US" sz="2400" b="0" dirty="0">
                <a:latin typeface="Times New Roman" panose="02020603050405020304" pitchFamily="18" charset="0"/>
                <a:cs typeface="Times New Roman" panose="02020603050405020304" pitchFamily="18" charset="0"/>
              </a:rPr>
              <a:t>After the worldwide Covid-19 pandemic, people who had survived the covid infection have suffered unusual heart attacks and heart problems which can be also termed as effect of “Long Covid”</a:t>
            </a:r>
          </a:p>
          <a:p>
            <a:endParaRPr lang="en-US" sz="2400" dirty="0">
              <a:latin typeface="Times New Roman" panose="02020603050405020304" pitchFamily="18" charset="0"/>
              <a:cs typeface="Times New Roman" panose="02020603050405020304" pitchFamily="18" charset="0"/>
            </a:endParaRPr>
          </a:p>
          <a:p>
            <a:r>
              <a:rPr lang="en-US" sz="2400" b="0" dirty="0">
                <a:latin typeface="Times New Roman" panose="02020603050405020304" pitchFamily="18" charset="0"/>
                <a:cs typeface="Times New Roman" panose="02020603050405020304" pitchFamily="18" charset="0"/>
              </a:rPr>
              <a:t>This innovative system leverages the power of predictive analytics to proactively identify individuals at a higher risk of experiencing a heart attack. </a:t>
            </a:r>
          </a:p>
          <a:p>
            <a:endParaRPr lang="en-US" sz="2400" b="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b="0" dirty="0">
              <a:latin typeface="Times New Roman" panose="02020603050405020304" pitchFamily="18" charset="0"/>
              <a:cs typeface="Times New Roman" panose="02020603050405020304" pitchFamily="18" charset="0"/>
            </a:endParaRPr>
          </a:p>
        </p:txBody>
      </p:sp>
      <p:pic>
        <p:nvPicPr>
          <p:cNvPr id="33" name="Picture 32">
            <a:extLst>
              <a:ext uri="{FF2B5EF4-FFF2-40B4-BE49-F238E27FC236}">
                <a16:creationId xmlns:a16="http://schemas.microsoft.com/office/drawing/2014/main" id="{638CB3F9-9C81-4F32-A4FE-C74A5CF8397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23334" y="152399"/>
            <a:ext cx="4066400" cy="670543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2" name="Google Shape;202;p35"/>
          <p:cNvSpPr txBox="1">
            <a:spLocks noGrp="1"/>
          </p:cNvSpPr>
          <p:nvPr>
            <p:ph type="subTitle" idx="1"/>
          </p:nvPr>
        </p:nvSpPr>
        <p:spPr>
          <a:xfrm>
            <a:off x="152400" y="393800"/>
            <a:ext cx="11887200" cy="1206400"/>
          </a:xfrm>
          <a:prstGeom prst="rect">
            <a:avLst/>
          </a:prstGeom>
        </p:spPr>
        <p:txBody>
          <a:bodyPr spcFirstLastPara="1" vert="horz" wrap="square" lIns="121900" tIns="121900" rIns="121900" bIns="121900" rtlCol="0" anchor="t" anchorCtr="0">
            <a:noAutofit/>
          </a:bodyPr>
          <a:lstStyle/>
          <a:p>
            <a:r>
              <a:rPr lang="en-US" sz="2400" b="0" dirty="0">
                <a:latin typeface="Times New Roman" panose="02020603050405020304" pitchFamily="18" charset="0"/>
                <a:cs typeface="Times New Roman" panose="02020603050405020304" pitchFamily="18" charset="0"/>
              </a:rPr>
              <a:t>By employing cutting-edge machine learning algorithms and analyzing a diverse set of health-related data, this system aims to revolutionize preventive care and improve patient outcomes.</a:t>
            </a:r>
            <a:endParaRPr lang="en-IN" sz="2400" b="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b="0" dirty="0">
                <a:latin typeface="Times New Roman" panose="02020603050405020304" pitchFamily="18" charset="0"/>
                <a:cs typeface="Times New Roman" panose="02020603050405020304" pitchFamily="18" charset="0"/>
              </a:rPr>
              <a:t>The primary goal of this predictive analytics system is to forecast the likelihood of a heart attack occurring in an individual within a specified time frame. By analyzing various risk factors such as age, gender, medical history, lifestyle choices, genetic predisposition, and clinical indicators, the system generates personalized risk assessments. </a:t>
            </a:r>
            <a:endParaRPr lang="en-IN" sz="2400" b="0"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E917D306-AD22-4DB6-872E-05F7FD5D7593}"/>
              </a:ext>
            </a:extLst>
          </p:cNvPr>
          <p:cNvPicPr>
            <a:picLocks noChangeAspect="1"/>
          </p:cNvPicPr>
          <p:nvPr/>
        </p:nvPicPr>
        <p:blipFill rotWithShape="1">
          <a:blip r:embed="rId3">
            <a:extLst>
              <a:ext uri="{28A0092B-C50C-407E-A947-70E740481C1C}">
                <a14:useLocalDpi xmlns:a14="http://schemas.microsoft.com/office/drawing/2010/main" val="0"/>
              </a:ext>
            </a:extLst>
          </a:blip>
          <a:srcRect l="-988" t="-424" r="988" b="47091"/>
          <a:stretch/>
        </p:blipFill>
        <p:spPr>
          <a:xfrm>
            <a:off x="1752599" y="3048000"/>
            <a:ext cx="8763001" cy="38100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D83C91-17DE-4967-C6CF-4DDE7F4229C3}"/>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4133686F-472A-B7DC-0EB9-B8401F4A25E5}"/>
              </a:ext>
            </a:extLst>
          </p:cNvPr>
          <p:cNvSpPr>
            <a:spLocks noGrp="1"/>
          </p:cNvSpPr>
          <p:nvPr>
            <p:ph type="ftr" sz="quarter" idx="11"/>
          </p:nvPr>
        </p:nvSpPr>
        <p:spPr/>
        <p:txBody>
          <a:bodyPr/>
          <a:lstStyle/>
          <a:p>
            <a:pPr>
              <a:defRPr/>
            </a:pPr>
            <a:r>
              <a:rPr lang="en-US"/>
              <a:t>Dept. of E &amp; CE, DSCE</a:t>
            </a:r>
          </a:p>
        </p:txBody>
      </p:sp>
      <p:sp>
        <p:nvSpPr>
          <p:cNvPr id="4" name="Text Box 2">
            <a:extLst>
              <a:ext uri="{FF2B5EF4-FFF2-40B4-BE49-F238E27FC236}">
                <a16:creationId xmlns:a16="http://schemas.microsoft.com/office/drawing/2014/main" id="{664D2504-1180-9728-C6E3-82608500DE6D}"/>
              </a:ext>
            </a:extLst>
          </p:cNvPr>
          <p:cNvSpPr txBox="1">
            <a:spLocks noChangeArrowheads="1"/>
          </p:cNvSpPr>
          <p:nvPr/>
        </p:nvSpPr>
        <p:spPr bwMode="auto">
          <a:xfrm>
            <a:off x="152400" y="304800"/>
            <a:ext cx="118872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Literature Survey</a:t>
            </a:r>
          </a:p>
        </p:txBody>
      </p:sp>
    </p:spTree>
    <p:extLst>
      <p:ext uri="{BB962C8B-B14F-4D97-AF65-F5344CB8AC3E}">
        <p14:creationId xmlns:p14="http://schemas.microsoft.com/office/powerpoint/2010/main" val="2314144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63"/>
        <p:cNvGrpSpPr/>
        <p:nvPr/>
      </p:nvGrpSpPr>
      <p:grpSpPr>
        <a:xfrm>
          <a:off x="0" y="0"/>
          <a:ext cx="0" cy="0"/>
          <a:chOff x="0" y="0"/>
          <a:chExt cx="0" cy="0"/>
        </a:xfrm>
      </p:grpSpPr>
      <p:sp>
        <p:nvSpPr>
          <p:cNvPr id="264" name="Google Shape;264;p39"/>
          <p:cNvSpPr txBox="1">
            <a:spLocks noGrp="1"/>
          </p:cNvSpPr>
          <p:nvPr>
            <p:ph type="subTitle" idx="1"/>
          </p:nvPr>
        </p:nvSpPr>
        <p:spPr>
          <a:xfrm>
            <a:off x="2319232" y="1786251"/>
            <a:ext cx="5453167" cy="644000"/>
          </a:xfrm>
          <a:prstGeom prst="rect">
            <a:avLst/>
          </a:prstGeom>
        </p:spPr>
        <p:txBody>
          <a:bodyPr spcFirstLastPara="1" vert="horz" wrap="square" lIns="121900" tIns="121900" rIns="121900" bIns="121900" rtlCol="0" anchor="b" anchorCtr="0">
            <a:noAutofit/>
          </a:bodyPr>
          <a:lstStyle/>
          <a:p>
            <a:pPr marL="0" indent="0"/>
            <a:r>
              <a:rPr lang="en" sz="2400" b="1" dirty="0"/>
              <a:t>Rise In CardioVascular Diseases</a:t>
            </a:r>
            <a:endParaRPr sz="2400" b="1" dirty="0"/>
          </a:p>
        </p:txBody>
      </p:sp>
      <p:sp>
        <p:nvSpPr>
          <p:cNvPr id="268" name="Google Shape;268;p39"/>
          <p:cNvSpPr txBox="1">
            <a:spLocks noGrp="1"/>
          </p:cNvSpPr>
          <p:nvPr>
            <p:ph type="subTitle" idx="2"/>
          </p:nvPr>
        </p:nvSpPr>
        <p:spPr>
          <a:xfrm>
            <a:off x="2319232" y="2283317"/>
            <a:ext cx="7000106" cy="763600"/>
          </a:xfrm>
          <a:prstGeom prst="rect">
            <a:avLst/>
          </a:prstGeom>
        </p:spPr>
        <p:txBody>
          <a:bodyPr spcFirstLastPara="1" vert="horz" wrap="square" lIns="121900" tIns="121900" rIns="121900" bIns="121900" rtlCol="0" anchor="t" anchorCtr="0">
            <a:noAutofit/>
          </a:bodyPr>
          <a:lstStyle/>
          <a:p>
            <a:pPr marL="0" indent="0"/>
            <a:r>
              <a:rPr lang="en-US" sz="1800" b="0" i="0" dirty="0">
                <a:solidFill>
                  <a:srgbClr val="374151"/>
                </a:solidFill>
                <a:effectLst/>
                <a:latin typeface="Söhne"/>
              </a:rPr>
              <a:t>Cardiovascular diseases, including heart disease and stroke, have reached epidemic proportions, becoming the leading cause of death worldwide.</a:t>
            </a:r>
            <a:endParaRPr sz="1800" dirty="0"/>
          </a:p>
        </p:txBody>
      </p:sp>
      <p:sp>
        <p:nvSpPr>
          <p:cNvPr id="269" name="Google Shape;269;p39"/>
          <p:cNvSpPr txBox="1">
            <a:spLocks noGrp="1"/>
          </p:cNvSpPr>
          <p:nvPr>
            <p:ph type="subTitle" idx="3"/>
          </p:nvPr>
        </p:nvSpPr>
        <p:spPr>
          <a:xfrm>
            <a:off x="2319232" y="3780999"/>
            <a:ext cx="6519967" cy="763600"/>
          </a:xfrm>
          <a:prstGeom prst="rect">
            <a:avLst/>
          </a:prstGeom>
        </p:spPr>
        <p:txBody>
          <a:bodyPr spcFirstLastPara="1" vert="horz" wrap="square" lIns="121900" tIns="121900" rIns="121900" bIns="121900" rtlCol="0" anchor="t" anchorCtr="0">
            <a:noAutofit/>
          </a:bodyPr>
          <a:lstStyle/>
          <a:p>
            <a:pPr marL="0" indent="0"/>
            <a:r>
              <a:rPr lang="en-US" dirty="0">
                <a:solidFill>
                  <a:srgbClr val="374151"/>
                </a:solidFill>
                <a:latin typeface="Söhne"/>
              </a:rPr>
              <a:t>A</a:t>
            </a:r>
            <a:r>
              <a:rPr lang="en-US" b="0" i="0" dirty="0">
                <a:solidFill>
                  <a:srgbClr val="374151"/>
                </a:solidFill>
                <a:effectLst/>
                <a:latin typeface="Söhne"/>
              </a:rPr>
              <a:t>dvance </a:t>
            </a:r>
            <a:r>
              <a:rPr lang="en-US" sz="1800" b="0" i="0" dirty="0">
                <a:solidFill>
                  <a:srgbClr val="374151"/>
                </a:solidFill>
                <a:effectLst/>
                <a:latin typeface="Söhne"/>
              </a:rPr>
              <a:t>self-diagnosis</a:t>
            </a:r>
            <a:r>
              <a:rPr lang="en-US" b="0" i="0" dirty="0">
                <a:solidFill>
                  <a:srgbClr val="374151"/>
                </a:solidFill>
                <a:effectLst/>
                <a:latin typeface="Söhne"/>
              </a:rPr>
              <a:t> capabilities for individuals concerned about their cardiovascular health.</a:t>
            </a:r>
            <a:endParaRPr dirty="0"/>
          </a:p>
        </p:txBody>
      </p:sp>
      <p:sp>
        <p:nvSpPr>
          <p:cNvPr id="270" name="Google Shape;270;p39"/>
          <p:cNvSpPr txBox="1">
            <a:spLocks noGrp="1"/>
          </p:cNvSpPr>
          <p:nvPr>
            <p:ph type="subTitle" idx="4"/>
          </p:nvPr>
        </p:nvSpPr>
        <p:spPr>
          <a:xfrm>
            <a:off x="2319267" y="5279467"/>
            <a:ext cx="6519932" cy="763600"/>
          </a:xfrm>
          <a:prstGeom prst="rect">
            <a:avLst/>
          </a:prstGeom>
        </p:spPr>
        <p:txBody>
          <a:bodyPr spcFirstLastPara="1" vert="horz" wrap="square" lIns="121900" tIns="121900" rIns="121900" bIns="121900" rtlCol="0" anchor="t" anchorCtr="0">
            <a:noAutofit/>
          </a:bodyPr>
          <a:lstStyle/>
          <a:p>
            <a:pPr marL="0" indent="0"/>
            <a:r>
              <a:rPr lang="en-US" b="0" i="0" dirty="0">
                <a:solidFill>
                  <a:srgbClr val="1F1F1F"/>
                </a:solidFill>
                <a:effectLst/>
                <a:latin typeface="ElsevierGulliver"/>
              </a:rPr>
              <a:t>The early detection not only reduce the cost but also improves the </a:t>
            </a:r>
            <a:r>
              <a:rPr lang="en-US" dirty="0">
                <a:solidFill>
                  <a:srgbClr val="1F1F1F"/>
                </a:solidFill>
                <a:latin typeface="ElsevierGulliver"/>
              </a:rPr>
              <a:t>quality of life.</a:t>
            </a:r>
            <a:endParaRPr dirty="0"/>
          </a:p>
        </p:txBody>
      </p:sp>
      <p:sp>
        <p:nvSpPr>
          <p:cNvPr id="265" name="Google Shape;265;p39"/>
          <p:cNvSpPr txBox="1">
            <a:spLocks noGrp="1"/>
          </p:cNvSpPr>
          <p:nvPr>
            <p:ph type="subTitle" idx="5"/>
          </p:nvPr>
        </p:nvSpPr>
        <p:spPr>
          <a:prstGeom prst="rect">
            <a:avLst/>
          </a:prstGeom>
        </p:spPr>
        <p:txBody>
          <a:bodyPr spcFirstLastPara="1" vert="horz" wrap="square" lIns="121900" tIns="121900" rIns="121900" bIns="121900" rtlCol="0" anchor="b" anchorCtr="0">
            <a:noAutofit/>
          </a:bodyPr>
          <a:lstStyle/>
          <a:p>
            <a:pPr marL="0" indent="0"/>
            <a:r>
              <a:rPr lang="en" sz="2400" b="1" dirty="0"/>
              <a:t>Improved Self-Diagnosis</a:t>
            </a:r>
            <a:endParaRPr sz="2400" b="1" dirty="0"/>
          </a:p>
        </p:txBody>
      </p:sp>
      <p:sp>
        <p:nvSpPr>
          <p:cNvPr id="266" name="Google Shape;266;p39"/>
          <p:cNvSpPr txBox="1">
            <a:spLocks noGrp="1"/>
          </p:cNvSpPr>
          <p:nvPr>
            <p:ph type="subTitle" idx="6"/>
          </p:nvPr>
        </p:nvSpPr>
        <p:spPr>
          <a:prstGeom prst="rect">
            <a:avLst/>
          </a:prstGeom>
        </p:spPr>
        <p:txBody>
          <a:bodyPr spcFirstLastPara="1" vert="horz" wrap="square" lIns="121900" tIns="121900" rIns="121900" bIns="121900" rtlCol="0" anchor="b" anchorCtr="0">
            <a:noAutofit/>
          </a:bodyPr>
          <a:lstStyle/>
          <a:p>
            <a:pPr marL="0" indent="0"/>
            <a:r>
              <a:rPr lang="en" sz="2400" b="1" dirty="0"/>
              <a:t>Early Detection</a:t>
            </a:r>
            <a:endParaRPr sz="2400" b="1" dirty="0"/>
          </a:p>
        </p:txBody>
      </p:sp>
      <p:sp>
        <p:nvSpPr>
          <p:cNvPr id="32" name="Text Box 2">
            <a:extLst>
              <a:ext uri="{FF2B5EF4-FFF2-40B4-BE49-F238E27FC236}">
                <a16:creationId xmlns:a16="http://schemas.microsoft.com/office/drawing/2014/main" id="{7AFF3104-3E40-47A5-AE60-CCB4A0ABD374}"/>
              </a:ext>
            </a:extLst>
          </p:cNvPr>
          <p:cNvSpPr txBox="1">
            <a:spLocks noGrp="1" noChangeArrowheads="1"/>
          </p:cNvSpPr>
          <p:nvPr>
            <p:ph type="title"/>
          </p:nvPr>
        </p:nvSpPr>
        <p:spPr bwMode="auto">
          <a:xfrm>
            <a:off x="960438" y="593725"/>
            <a:ext cx="10271125" cy="683234"/>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Problem Statement</a:t>
            </a:r>
          </a:p>
        </p:txBody>
      </p:sp>
      <p:pic>
        <p:nvPicPr>
          <p:cNvPr id="3" name="Graphic 2" descr="Business Growth with solid fill">
            <a:extLst>
              <a:ext uri="{FF2B5EF4-FFF2-40B4-BE49-F238E27FC236}">
                <a16:creationId xmlns:a16="http://schemas.microsoft.com/office/drawing/2014/main" id="{6F82F4F5-A5C8-4DC7-8F6E-15A683003E4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354452" y="1879553"/>
            <a:ext cx="724468" cy="724468"/>
          </a:xfrm>
          <a:prstGeom prst="rect">
            <a:avLst/>
          </a:prstGeom>
        </p:spPr>
      </p:pic>
      <p:pic>
        <p:nvPicPr>
          <p:cNvPr id="5" name="Graphic 4" descr="Stethoscope with solid fill">
            <a:extLst>
              <a:ext uri="{FF2B5EF4-FFF2-40B4-BE49-F238E27FC236}">
                <a16:creationId xmlns:a16="http://schemas.microsoft.com/office/drawing/2014/main" id="{A4F54037-424A-4AC1-B770-C778456C702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376530" y="3384164"/>
            <a:ext cx="680870" cy="680870"/>
          </a:xfrm>
          <a:prstGeom prst="rect">
            <a:avLst/>
          </a:prstGeom>
        </p:spPr>
      </p:pic>
      <p:pic>
        <p:nvPicPr>
          <p:cNvPr id="7" name="Graphic 6" descr="Medical with solid fill">
            <a:extLst>
              <a:ext uri="{FF2B5EF4-FFF2-40B4-BE49-F238E27FC236}">
                <a16:creationId xmlns:a16="http://schemas.microsoft.com/office/drawing/2014/main" id="{8B76C33F-D284-43FD-AA65-0310975747DA}"/>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71600" y="4805530"/>
            <a:ext cx="680870" cy="68087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2C862AB-1F66-1D4E-873D-B555184FFD15}"/>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05132272-5C35-061A-284A-869A9FAE8B4C}"/>
              </a:ext>
            </a:extLst>
          </p:cNvPr>
          <p:cNvSpPr>
            <a:spLocks noGrp="1"/>
          </p:cNvSpPr>
          <p:nvPr>
            <p:ph type="ftr" sz="quarter" idx="11"/>
          </p:nvPr>
        </p:nvSpPr>
        <p:spPr/>
        <p:txBody>
          <a:bodyPr/>
          <a:lstStyle/>
          <a:p>
            <a:pPr>
              <a:defRPr/>
            </a:pPr>
            <a:r>
              <a:rPr lang="en-US"/>
              <a:t>Dept. of E &amp; CE, DSCE</a:t>
            </a:r>
          </a:p>
        </p:txBody>
      </p:sp>
      <p:sp>
        <p:nvSpPr>
          <p:cNvPr id="4" name="Text Box 2">
            <a:extLst>
              <a:ext uri="{FF2B5EF4-FFF2-40B4-BE49-F238E27FC236}">
                <a16:creationId xmlns:a16="http://schemas.microsoft.com/office/drawing/2014/main" id="{8562FE90-7635-EC56-4605-35B03D3D93B1}"/>
              </a:ext>
            </a:extLst>
          </p:cNvPr>
          <p:cNvSpPr txBox="1">
            <a:spLocks noChangeArrowheads="1"/>
          </p:cNvSpPr>
          <p:nvPr/>
        </p:nvSpPr>
        <p:spPr bwMode="auto">
          <a:xfrm>
            <a:off x="152400" y="259080"/>
            <a:ext cx="118872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Objectives</a:t>
            </a:r>
          </a:p>
        </p:txBody>
      </p:sp>
    </p:spTree>
    <p:extLst>
      <p:ext uri="{BB962C8B-B14F-4D97-AF65-F5344CB8AC3E}">
        <p14:creationId xmlns:p14="http://schemas.microsoft.com/office/powerpoint/2010/main" val="2967026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6EEC742-7F5D-CB0C-EE23-A7259230E41E}"/>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532D01CA-9479-ECEE-9418-9B8ADD71C811}"/>
              </a:ext>
            </a:extLst>
          </p:cNvPr>
          <p:cNvSpPr>
            <a:spLocks noGrp="1"/>
          </p:cNvSpPr>
          <p:nvPr>
            <p:ph type="ftr" sz="quarter" idx="11"/>
          </p:nvPr>
        </p:nvSpPr>
        <p:spPr/>
        <p:txBody>
          <a:bodyPr/>
          <a:lstStyle/>
          <a:p>
            <a:pPr>
              <a:defRPr/>
            </a:pPr>
            <a:r>
              <a:rPr lang="en-US"/>
              <a:t>Dept. of E &amp; CE, DSCE</a:t>
            </a:r>
          </a:p>
        </p:txBody>
      </p:sp>
      <p:sp>
        <p:nvSpPr>
          <p:cNvPr id="4" name="Text Box 2">
            <a:extLst>
              <a:ext uri="{FF2B5EF4-FFF2-40B4-BE49-F238E27FC236}">
                <a16:creationId xmlns:a16="http://schemas.microsoft.com/office/drawing/2014/main" id="{C0628F20-5B9A-977B-ECED-BB474D4DEEFE}"/>
              </a:ext>
            </a:extLst>
          </p:cNvPr>
          <p:cNvSpPr txBox="1">
            <a:spLocks noChangeArrowheads="1"/>
          </p:cNvSpPr>
          <p:nvPr/>
        </p:nvSpPr>
        <p:spPr bwMode="auto">
          <a:xfrm>
            <a:off x="152400" y="259080"/>
            <a:ext cx="118872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Proposed Methodology</a:t>
            </a:r>
          </a:p>
        </p:txBody>
      </p:sp>
    </p:spTree>
    <p:extLst>
      <p:ext uri="{BB962C8B-B14F-4D97-AF65-F5344CB8AC3E}">
        <p14:creationId xmlns:p14="http://schemas.microsoft.com/office/powerpoint/2010/main" val="9835817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873C814-668C-37D7-7313-22153359866F}"/>
              </a:ext>
            </a:extLst>
          </p:cNvPr>
          <p:cNvSpPr>
            <a:spLocks noGrp="1"/>
          </p:cNvSpPr>
          <p:nvPr>
            <p:ph type="dt" sz="half" idx="10"/>
          </p:nvPr>
        </p:nvSpPr>
        <p:spPr/>
        <p:txBody>
          <a:bodyPr/>
          <a:lstStyle/>
          <a:p>
            <a:pPr>
              <a:defRPr/>
            </a:pPr>
            <a:fld id="{2D5FFD78-2B41-4937-8DDC-2AC2894CC81D}" type="datetime1">
              <a:rPr lang="en-IN" smtClean="0"/>
              <a:t>12-10-2023</a:t>
            </a:fld>
            <a:endParaRPr lang="en-US"/>
          </a:p>
        </p:txBody>
      </p:sp>
      <p:sp>
        <p:nvSpPr>
          <p:cNvPr id="3" name="Footer Placeholder 2">
            <a:extLst>
              <a:ext uri="{FF2B5EF4-FFF2-40B4-BE49-F238E27FC236}">
                <a16:creationId xmlns:a16="http://schemas.microsoft.com/office/drawing/2014/main" id="{5E90C53F-8181-FFF6-8F72-1B4B4B7983F3}"/>
              </a:ext>
            </a:extLst>
          </p:cNvPr>
          <p:cNvSpPr>
            <a:spLocks noGrp="1"/>
          </p:cNvSpPr>
          <p:nvPr>
            <p:ph type="ftr" sz="quarter" idx="11"/>
          </p:nvPr>
        </p:nvSpPr>
        <p:spPr/>
        <p:txBody>
          <a:bodyPr/>
          <a:lstStyle/>
          <a:p>
            <a:pPr>
              <a:defRPr/>
            </a:pPr>
            <a:r>
              <a:rPr lang="en-US"/>
              <a:t>Dept. of E &amp; CE, DSCE</a:t>
            </a:r>
          </a:p>
        </p:txBody>
      </p:sp>
      <p:sp>
        <p:nvSpPr>
          <p:cNvPr id="4" name="Text Box 2">
            <a:extLst>
              <a:ext uri="{FF2B5EF4-FFF2-40B4-BE49-F238E27FC236}">
                <a16:creationId xmlns:a16="http://schemas.microsoft.com/office/drawing/2014/main" id="{6B9277AD-C3F8-48B1-A37B-0E77E782D492}"/>
              </a:ext>
            </a:extLst>
          </p:cNvPr>
          <p:cNvSpPr txBox="1">
            <a:spLocks noChangeArrowheads="1"/>
          </p:cNvSpPr>
          <p:nvPr/>
        </p:nvSpPr>
        <p:spPr bwMode="auto">
          <a:xfrm>
            <a:off x="152400" y="259080"/>
            <a:ext cx="11887200" cy="646331"/>
          </a:xfrm>
          <a:prstGeom prst="rect">
            <a:avLst/>
          </a:prstGeom>
          <a:solidFill>
            <a:schemeClr val="bg2">
              <a:lumMod val="75000"/>
            </a:schemeClr>
          </a:solidFill>
          <a:ln>
            <a:solidFill>
              <a:schemeClr val="tx1"/>
            </a:solidFill>
          </a:ln>
        </p:spPr>
        <p:txBody>
          <a:bodyPr wrap="square">
            <a:spAutoFit/>
          </a:bodyPr>
          <a:lstStyle>
            <a:lvl1pPr eaLnBrk="0" hangingPunct="0">
              <a:defRPr b="1">
                <a:solidFill>
                  <a:schemeClr val="tx1"/>
                </a:solidFill>
                <a:latin typeface="Arial" panose="020B0604020202020204" pitchFamily="34" charset="0"/>
                <a:cs typeface="Arial" panose="020B0604020202020204" pitchFamily="34" charset="0"/>
              </a:defRPr>
            </a:lvl1pPr>
            <a:lvl2pPr marL="742950" indent="-285750" eaLnBrk="0" hangingPunct="0">
              <a:defRPr b="1">
                <a:solidFill>
                  <a:schemeClr val="tx1"/>
                </a:solidFill>
                <a:latin typeface="Arial" panose="020B0604020202020204" pitchFamily="34" charset="0"/>
                <a:cs typeface="Arial" panose="020B0604020202020204" pitchFamily="34" charset="0"/>
              </a:defRPr>
            </a:lvl2pPr>
            <a:lvl3pPr marL="1143000" indent="-228600" eaLnBrk="0" hangingPunct="0">
              <a:defRPr b="1">
                <a:solidFill>
                  <a:schemeClr val="tx1"/>
                </a:solidFill>
                <a:latin typeface="Arial" panose="020B0604020202020204" pitchFamily="34" charset="0"/>
                <a:cs typeface="Arial" panose="020B0604020202020204" pitchFamily="34" charset="0"/>
              </a:defRPr>
            </a:lvl3pPr>
            <a:lvl4pPr marL="1600200" indent="-228600" eaLnBrk="0" hangingPunct="0">
              <a:defRPr b="1">
                <a:solidFill>
                  <a:schemeClr val="tx1"/>
                </a:solidFill>
                <a:latin typeface="Arial" panose="020B0604020202020204" pitchFamily="34" charset="0"/>
                <a:cs typeface="Arial" panose="020B0604020202020204" pitchFamily="34" charset="0"/>
              </a:defRPr>
            </a:lvl4pPr>
            <a:lvl5pPr marL="2057400" indent="-228600" eaLnBrk="0" hangingPunct="0">
              <a:defRPr b="1">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b="1">
                <a:solidFill>
                  <a:schemeClr val="tx1"/>
                </a:solidFill>
                <a:latin typeface="Arial" panose="020B0604020202020204" pitchFamily="34" charset="0"/>
                <a:cs typeface="Arial" panose="020B0604020202020204" pitchFamily="34" charset="0"/>
              </a:defRPr>
            </a:lvl9pPr>
          </a:lstStyle>
          <a:p>
            <a:pPr algn="ctr" eaLnBrk="1" hangingPunct="1"/>
            <a:r>
              <a:rPr lang="en-US" altLang="en-US" sz="3600" dirty="0">
                <a:latin typeface="Book Antiqua" panose="02040602050305030304" pitchFamily="18" charset="0"/>
              </a:rPr>
              <a:t>Implementation Process</a:t>
            </a:r>
          </a:p>
        </p:txBody>
      </p:sp>
    </p:spTree>
    <p:extLst>
      <p:ext uri="{BB962C8B-B14F-4D97-AF65-F5344CB8AC3E}">
        <p14:creationId xmlns:p14="http://schemas.microsoft.com/office/powerpoint/2010/main" val="92898906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5586</TotalTime>
  <Words>1388</Words>
  <Application>Microsoft Office PowerPoint</Application>
  <PresentationFormat>Widescreen</PresentationFormat>
  <Paragraphs>165</Paragraphs>
  <Slides>18</Slides>
  <Notes>3</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18</vt:i4>
      </vt:variant>
    </vt:vector>
  </HeadingPairs>
  <TitlesOfParts>
    <vt:vector size="33" baseType="lpstr">
      <vt:lpstr>Arial</vt:lpstr>
      <vt:lpstr>Bebas Neue</vt:lpstr>
      <vt:lpstr>Book Antiqua</vt:lpstr>
      <vt:lpstr>Bookman Old Style</vt:lpstr>
      <vt:lpstr>Calibri</vt:lpstr>
      <vt:lpstr>Calibri Light</vt:lpstr>
      <vt:lpstr>ElsevierGulliver</vt:lpstr>
      <vt:lpstr>Maven Pro SemiBold</vt:lpstr>
      <vt:lpstr>Monotype Corsiva</vt:lpstr>
      <vt:lpstr>Segoe UI</vt:lpstr>
      <vt:lpstr>Söhne</vt:lpstr>
      <vt:lpstr>Times New Roman</vt:lpstr>
      <vt:lpstr>Tw Cen MT</vt:lpstr>
      <vt:lpstr>Wingdings</vt:lpstr>
      <vt:lpstr>Office Theme</vt:lpstr>
      <vt:lpstr>PowerPoint Presentation</vt:lpstr>
      <vt:lpstr>PowerPoint Presentation</vt:lpstr>
      <vt:lpstr>PowerPoint Presentation</vt:lpstr>
      <vt:lpstr>PowerPoint Presentation</vt:lpstr>
      <vt:lpstr>PowerPoint Presentation</vt:lpstr>
      <vt:lpstr>Problem Statement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123</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Dr. Manjunath</dc:creator>
  <cp:lastModifiedBy>Neeraj Jain</cp:lastModifiedBy>
  <cp:revision>263</cp:revision>
  <cp:lastPrinted>2012-11-14T16:17:55Z</cp:lastPrinted>
  <dcterms:created xsi:type="dcterms:W3CDTF">2010-12-28T02:07:03Z</dcterms:created>
  <dcterms:modified xsi:type="dcterms:W3CDTF">2023-10-12T17:53:47Z</dcterms:modified>
</cp:coreProperties>
</file>

<file path=docProps/thumbnail.jpeg>
</file>